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Spline Sans"/>
      <p:regular r:id="rId20"/>
    </p:embeddedFont>
    <p:embeddedFont>
      <p:font typeface="Spline Sans"/>
      <p:regular r:id="rId21"/>
    </p:embeddedFont>
    <p:embeddedFont>
      <p:font typeface="Barlow"/>
      <p:regular r:id="rId22"/>
    </p:embeddedFont>
    <p:embeddedFont>
      <p:font typeface="Barlow"/>
      <p:regular r:id="rId23"/>
    </p:embeddedFont>
    <p:embeddedFont>
      <p:font typeface="Barlow"/>
      <p:regular r:id="rId24"/>
    </p:embeddedFont>
    <p:embeddedFont>
      <p:font typeface="Barlow"/>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3997" y="788789"/>
            <a:ext cx="7588806" cy="4258270"/>
          </a:xfrm>
          <a:prstGeom prst="rect">
            <a:avLst/>
          </a:prstGeom>
          <a:noFill/>
          <a:ln/>
        </p:spPr>
        <p:txBody>
          <a:bodyPr wrap="square" lIns="0" tIns="0" rIns="0" bIns="0" rtlCol="0" anchor="t"/>
          <a:lstStyle/>
          <a:p>
            <a:pPr indent="0" marL="0">
              <a:lnSpc>
                <a:spcPts val="6700"/>
              </a:lnSpc>
              <a:buNone/>
            </a:pPr>
            <a:r>
              <a:rPr lang="en-US" sz="5350" b="1" dirty="0">
                <a:solidFill>
                  <a:srgbClr val="F0FCFF"/>
                </a:solidFill>
                <a:latin typeface="Spline Sans Bold" pitchFamily="34" charset="0"/>
                <a:ea typeface="Spline Sans Bold" pitchFamily="34" charset="-122"/>
                <a:cs typeface="Spline Sans Bold" pitchFamily="34" charset="-120"/>
              </a:rPr>
              <a:t>Quantum Cryptography: Securing Communication in the Quantum Era</a:t>
            </a:r>
            <a:endParaRPr lang="en-US" sz="5350" dirty="0"/>
          </a:p>
        </p:txBody>
      </p:sp>
      <p:sp>
        <p:nvSpPr>
          <p:cNvPr id="4" name="Text 1"/>
          <p:cNvSpPr/>
          <p:nvPr/>
        </p:nvSpPr>
        <p:spPr>
          <a:xfrm>
            <a:off x="6263997" y="5380315"/>
            <a:ext cx="7588806" cy="1421606"/>
          </a:xfrm>
          <a:prstGeom prst="rect">
            <a:avLst/>
          </a:prstGeom>
          <a:noFill/>
          <a:ln/>
        </p:spPr>
        <p:txBody>
          <a:bodyPr wrap="square" lIns="0" tIns="0" rIns="0" bIns="0" rtlCol="0" anchor="t"/>
          <a:lstStyle/>
          <a:p>
            <a:pPr indent="0" marL="0">
              <a:lnSpc>
                <a:spcPts val="2750"/>
              </a:lnSpc>
              <a:buNone/>
            </a:pPr>
            <a:r>
              <a:rPr lang="en-US" sz="1700" dirty="0">
                <a:solidFill>
                  <a:srgbClr val="E0E4E6"/>
                </a:solidFill>
                <a:latin typeface="Barlow" pitchFamily="34" charset="0"/>
                <a:ea typeface="Barlow" pitchFamily="34" charset="-122"/>
                <a:cs typeface="Barlow" pitchFamily="34" charset="-120"/>
              </a:rPr>
              <a:t>Quantum cryptography utilizes the principles of quantum mechanics to enable secure communication in the digital age. By harnessing the unique properties of quantum particles, this cutting-edge technology safeguards sensitive information from even the most sophisticated cyber threats.</a:t>
            </a:r>
            <a:endParaRPr lang="en-US" sz="1700" dirty="0"/>
          </a:p>
        </p:txBody>
      </p:sp>
      <p:sp>
        <p:nvSpPr>
          <p:cNvPr id="5" name="Shape 2"/>
          <p:cNvSpPr/>
          <p:nvPr/>
        </p:nvSpPr>
        <p:spPr>
          <a:xfrm>
            <a:off x="6263997" y="7068503"/>
            <a:ext cx="355402" cy="355402"/>
          </a:xfrm>
          <a:prstGeom prst="roundRect">
            <a:avLst>
              <a:gd name="adj" fmla="val 2572603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71617" y="7076122"/>
            <a:ext cx="340162" cy="340162"/>
          </a:xfrm>
          <a:prstGeom prst="rect">
            <a:avLst/>
          </a:prstGeom>
        </p:spPr>
      </p:pic>
      <p:sp>
        <p:nvSpPr>
          <p:cNvPr id="7" name="Text 3"/>
          <p:cNvSpPr/>
          <p:nvPr/>
        </p:nvSpPr>
        <p:spPr>
          <a:xfrm>
            <a:off x="6730484" y="7051834"/>
            <a:ext cx="3063121" cy="388858"/>
          </a:xfrm>
          <a:prstGeom prst="rect">
            <a:avLst/>
          </a:prstGeom>
          <a:noFill/>
          <a:ln/>
        </p:spPr>
        <p:txBody>
          <a:bodyPr wrap="none" lIns="0" tIns="0" rIns="0" bIns="0" rtlCol="0" anchor="t"/>
          <a:lstStyle/>
          <a:p>
            <a:pPr algn="l" indent="0" marL="0">
              <a:lnSpc>
                <a:spcPts val="3050"/>
              </a:lnSpc>
              <a:buNone/>
            </a:pPr>
            <a:r>
              <a:rPr lang="en-US" sz="2150" b="1" dirty="0">
                <a:solidFill>
                  <a:srgbClr val="E0E4E6"/>
                </a:solidFill>
                <a:latin typeface="Barlow Bold" pitchFamily="34" charset="0"/>
                <a:ea typeface="Barlow Bold" pitchFamily="34" charset="-122"/>
                <a:cs typeface="Barlow Bold" pitchFamily="34" charset="-120"/>
              </a:rPr>
              <a:t>by Dwaraka Siva Sai Sri N</a:t>
            </a:r>
            <a:endParaRPr lang="en-US" sz="2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7815" y="662345"/>
            <a:ext cx="7461171" cy="2003822"/>
          </a:xfrm>
          <a:prstGeom prst="rect">
            <a:avLst/>
          </a:prstGeom>
          <a:noFill/>
          <a:ln/>
        </p:spPr>
        <p:txBody>
          <a:bodyPr wrap="square" lIns="0" tIns="0" rIns="0" bIns="0" rtlCol="0" anchor="t"/>
          <a:lstStyle/>
          <a:p>
            <a:pPr indent="0" marL="0">
              <a:lnSpc>
                <a:spcPts val="5250"/>
              </a:lnSpc>
              <a:buNone/>
            </a:pPr>
            <a:r>
              <a:rPr lang="en-US" sz="4200" b="1" dirty="0">
                <a:solidFill>
                  <a:srgbClr val="F0FCFF"/>
                </a:solidFill>
                <a:latin typeface="Spline Sans Bold" pitchFamily="34" charset="0"/>
                <a:ea typeface="Spline Sans Bold" pitchFamily="34" charset="-122"/>
                <a:cs typeface="Spline Sans Bold" pitchFamily="34" charset="-120"/>
              </a:rPr>
              <a:t>Quantum Key Exchange: The Process of Establishing a Shared Key</a:t>
            </a:r>
            <a:endParaRPr lang="en-US" sz="4200" dirty="0"/>
          </a:p>
        </p:txBody>
      </p:sp>
      <p:pic>
        <p:nvPicPr>
          <p:cNvPr id="4" name="Image 1" descr="preencoded.png">    </p:cNvPr>
          <p:cNvPicPr>
            <a:picLocks noChangeAspect="1"/>
          </p:cNvPicPr>
          <p:nvPr/>
        </p:nvPicPr>
        <p:blipFill>
          <a:blip r:embed="rId2"/>
          <a:stretch>
            <a:fillRect/>
          </a:stretch>
        </p:blipFill>
        <p:spPr>
          <a:xfrm>
            <a:off x="6327815" y="3026807"/>
            <a:ext cx="3730585" cy="961668"/>
          </a:xfrm>
          <a:prstGeom prst="rect">
            <a:avLst/>
          </a:prstGeom>
        </p:spPr>
      </p:pic>
      <p:sp>
        <p:nvSpPr>
          <p:cNvPr id="5" name="Text 1"/>
          <p:cNvSpPr/>
          <p:nvPr/>
        </p:nvSpPr>
        <p:spPr>
          <a:xfrm>
            <a:off x="6568202" y="4349115"/>
            <a:ext cx="2671405" cy="333970"/>
          </a:xfrm>
          <a:prstGeom prst="rect">
            <a:avLst/>
          </a:prstGeom>
          <a:noFill/>
          <a:ln/>
        </p:spPr>
        <p:txBody>
          <a:bodyPr wrap="none" lIns="0" tIns="0" rIns="0" bIns="0" rtlCol="0" anchor="t"/>
          <a:lstStyle/>
          <a:p>
            <a:pPr algn="l" indent="0" marL="0">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Alice (1010)</a:t>
            </a:r>
            <a:endParaRPr lang="en-US" sz="2100" dirty="0"/>
          </a:p>
        </p:txBody>
      </p:sp>
      <p:sp>
        <p:nvSpPr>
          <p:cNvPr id="6" name="Text 2"/>
          <p:cNvSpPr/>
          <p:nvPr/>
        </p:nvSpPr>
        <p:spPr>
          <a:xfrm>
            <a:off x="6568202" y="4827270"/>
            <a:ext cx="3249811" cy="384572"/>
          </a:xfrm>
          <a:prstGeom prst="rect">
            <a:avLst/>
          </a:prstGeom>
          <a:noFill/>
          <a:ln/>
        </p:spPr>
        <p:txBody>
          <a:bodyPr wrap="non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1 : rectileniar</a:t>
            </a:r>
            <a:endParaRPr lang="en-US" sz="1850" dirty="0"/>
          </a:p>
        </p:txBody>
      </p:sp>
      <p:sp>
        <p:nvSpPr>
          <p:cNvPr id="7" name="Text 3"/>
          <p:cNvSpPr/>
          <p:nvPr/>
        </p:nvSpPr>
        <p:spPr>
          <a:xfrm>
            <a:off x="6568202" y="5356027"/>
            <a:ext cx="3249811" cy="384572"/>
          </a:xfrm>
          <a:prstGeom prst="rect">
            <a:avLst/>
          </a:prstGeom>
          <a:noFill/>
          <a:ln/>
        </p:spPr>
        <p:txBody>
          <a:bodyPr wrap="non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0: diagnol</a:t>
            </a:r>
            <a:endParaRPr lang="en-US" sz="1850" dirty="0"/>
          </a:p>
        </p:txBody>
      </p:sp>
      <p:sp>
        <p:nvSpPr>
          <p:cNvPr id="8" name="Text 4"/>
          <p:cNvSpPr/>
          <p:nvPr/>
        </p:nvSpPr>
        <p:spPr>
          <a:xfrm>
            <a:off x="6568202" y="5884783"/>
            <a:ext cx="3249811" cy="384572"/>
          </a:xfrm>
          <a:prstGeom prst="rect">
            <a:avLst/>
          </a:prstGeom>
          <a:noFill/>
          <a:ln/>
        </p:spPr>
        <p:txBody>
          <a:bodyPr wrap="non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1 : rectileniar</a:t>
            </a:r>
            <a:endParaRPr lang="en-US" sz="1850" dirty="0"/>
          </a:p>
        </p:txBody>
      </p:sp>
      <p:sp>
        <p:nvSpPr>
          <p:cNvPr id="9" name="Text 5"/>
          <p:cNvSpPr/>
          <p:nvPr/>
        </p:nvSpPr>
        <p:spPr>
          <a:xfrm>
            <a:off x="6568202" y="6413540"/>
            <a:ext cx="3249811" cy="384572"/>
          </a:xfrm>
          <a:prstGeom prst="rect">
            <a:avLst/>
          </a:prstGeom>
          <a:noFill/>
          <a:ln/>
        </p:spPr>
        <p:txBody>
          <a:bodyPr wrap="non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0: diagnol</a:t>
            </a:r>
            <a:endParaRPr lang="en-US" sz="1850" dirty="0"/>
          </a:p>
        </p:txBody>
      </p:sp>
      <p:sp>
        <p:nvSpPr>
          <p:cNvPr id="10" name="Text 6"/>
          <p:cNvSpPr/>
          <p:nvPr/>
        </p:nvSpPr>
        <p:spPr>
          <a:xfrm>
            <a:off x="6568202" y="6942296"/>
            <a:ext cx="3249811" cy="384572"/>
          </a:xfrm>
          <a:prstGeom prst="rect">
            <a:avLst/>
          </a:prstGeom>
          <a:noFill/>
          <a:ln/>
        </p:spPr>
        <p:txBody>
          <a:bodyPr wrap="none" lIns="0" tIns="0" rIns="0" bIns="0" rtlCol="0" anchor="t"/>
          <a:lstStyle/>
          <a:p>
            <a:pPr algn="l" indent="0" marL="0">
              <a:lnSpc>
                <a:spcPts val="3000"/>
              </a:lnSpc>
              <a:buNone/>
            </a:pPr>
            <a:r>
              <a:rPr lang="en-US" sz="1850" b="1" dirty="0">
                <a:solidFill>
                  <a:srgbClr val="E0E4E6"/>
                </a:solidFill>
                <a:latin typeface="Barlow" pitchFamily="34" charset="0"/>
                <a:ea typeface="Barlow" pitchFamily="34" charset="-122"/>
                <a:cs typeface="Barlow" pitchFamily="34" charset="-120"/>
              </a:rPr>
              <a:t>1010</a:t>
            </a:r>
            <a:endParaRPr lang="en-US" sz="1850" dirty="0"/>
          </a:p>
        </p:txBody>
      </p:sp>
      <p:pic>
        <p:nvPicPr>
          <p:cNvPr id="11" name="Image 2" descr="preencoded.png">    </p:cNvPr>
          <p:cNvPicPr>
            <a:picLocks noChangeAspect="1"/>
          </p:cNvPicPr>
          <p:nvPr/>
        </p:nvPicPr>
        <p:blipFill>
          <a:blip r:embed="rId3"/>
          <a:stretch>
            <a:fillRect/>
          </a:stretch>
        </p:blipFill>
        <p:spPr>
          <a:xfrm>
            <a:off x="10058400" y="3026807"/>
            <a:ext cx="3730585" cy="961668"/>
          </a:xfrm>
          <a:prstGeom prst="rect">
            <a:avLst/>
          </a:prstGeom>
        </p:spPr>
      </p:pic>
      <p:sp>
        <p:nvSpPr>
          <p:cNvPr id="12" name="Text 7"/>
          <p:cNvSpPr/>
          <p:nvPr/>
        </p:nvSpPr>
        <p:spPr>
          <a:xfrm>
            <a:off x="10298787" y="4349115"/>
            <a:ext cx="2671405" cy="333970"/>
          </a:xfrm>
          <a:prstGeom prst="rect">
            <a:avLst/>
          </a:prstGeom>
          <a:noFill/>
          <a:ln/>
        </p:spPr>
        <p:txBody>
          <a:bodyPr wrap="none" lIns="0" tIns="0" rIns="0" bIns="0" rtlCol="0" anchor="t"/>
          <a:lstStyle/>
          <a:p>
            <a:pPr algn="l" indent="0" marL="0">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Bob</a:t>
            </a:r>
            <a:endParaRPr lang="en-US" sz="2100" dirty="0"/>
          </a:p>
        </p:txBody>
      </p:sp>
      <p:sp>
        <p:nvSpPr>
          <p:cNvPr id="13" name="Text 8"/>
          <p:cNvSpPr/>
          <p:nvPr/>
        </p:nvSpPr>
        <p:spPr>
          <a:xfrm>
            <a:off x="10298787" y="4827270"/>
            <a:ext cx="3249811" cy="384572"/>
          </a:xfrm>
          <a:prstGeom prst="rect">
            <a:avLst/>
          </a:prstGeom>
          <a:noFill/>
          <a:ln/>
        </p:spPr>
        <p:txBody>
          <a:bodyPr wrap="non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1 : diagnol</a:t>
            </a:r>
            <a:endParaRPr lang="en-US" sz="1850" dirty="0"/>
          </a:p>
        </p:txBody>
      </p:sp>
      <p:sp>
        <p:nvSpPr>
          <p:cNvPr id="14" name="Text 9"/>
          <p:cNvSpPr/>
          <p:nvPr/>
        </p:nvSpPr>
        <p:spPr>
          <a:xfrm>
            <a:off x="10298787" y="5356027"/>
            <a:ext cx="3249811" cy="384572"/>
          </a:xfrm>
          <a:prstGeom prst="rect">
            <a:avLst/>
          </a:prstGeom>
          <a:noFill/>
          <a:ln/>
        </p:spPr>
        <p:txBody>
          <a:bodyPr wrap="non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0: rectileniar</a:t>
            </a:r>
            <a:endParaRPr lang="en-US" sz="1850" dirty="0"/>
          </a:p>
        </p:txBody>
      </p:sp>
      <p:sp>
        <p:nvSpPr>
          <p:cNvPr id="15" name="Text 10"/>
          <p:cNvSpPr/>
          <p:nvPr/>
        </p:nvSpPr>
        <p:spPr>
          <a:xfrm>
            <a:off x="10298787" y="5884783"/>
            <a:ext cx="3249811" cy="384572"/>
          </a:xfrm>
          <a:prstGeom prst="rect">
            <a:avLst/>
          </a:prstGeom>
          <a:noFill/>
          <a:ln/>
        </p:spPr>
        <p:txBody>
          <a:bodyPr wrap="non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1 : rectileniar</a:t>
            </a:r>
            <a:endParaRPr lang="en-US" sz="1850" dirty="0"/>
          </a:p>
        </p:txBody>
      </p:sp>
      <p:sp>
        <p:nvSpPr>
          <p:cNvPr id="16" name="Text 11"/>
          <p:cNvSpPr/>
          <p:nvPr/>
        </p:nvSpPr>
        <p:spPr>
          <a:xfrm>
            <a:off x="10298787" y="6413540"/>
            <a:ext cx="3249811" cy="384572"/>
          </a:xfrm>
          <a:prstGeom prst="rect">
            <a:avLst/>
          </a:prstGeom>
          <a:noFill/>
          <a:ln/>
        </p:spPr>
        <p:txBody>
          <a:bodyPr wrap="non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0: diagnol</a:t>
            </a:r>
            <a:endParaRPr lang="en-US" sz="1850" dirty="0"/>
          </a:p>
        </p:txBody>
      </p:sp>
      <p:sp>
        <p:nvSpPr>
          <p:cNvPr id="17" name="Text 12"/>
          <p:cNvSpPr/>
          <p:nvPr/>
        </p:nvSpPr>
        <p:spPr>
          <a:xfrm>
            <a:off x="10298787" y="6942296"/>
            <a:ext cx="3249811" cy="384572"/>
          </a:xfrm>
          <a:prstGeom prst="rect">
            <a:avLst/>
          </a:prstGeom>
          <a:noFill/>
          <a:ln/>
        </p:spPr>
        <p:txBody>
          <a:bodyPr wrap="none" lIns="0" tIns="0" rIns="0" bIns="0" rtlCol="0" anchor="t"/>
          <a:lstStyle/>
          <a:p>
            <a:pPr algn="l" indent="0" marL="0">
              <a:lnSpc>
                <a:spcPts val="3000"/>
              </a:lnSpc>
              <a:buNone/>
            </a:pPr>
            <a:r>
              <a:rPr lang="en-US" sz="1850" b="1" dirty="0">
                <a:solidFill>
                  <a:srgbClr val="E0E4E6"/>
                </a:solidFill>
                <a:latin typeface="Barlow" pitchFamily="34" charset="0"/>
                <a:ea typeface="Barlow" pitchFamily="34" charset="-122"/>
                <a:cs typeface="Barlow" pitchFamily="34" charset="-120"/>
              </a:rPr>
              <a:t>0110</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1726883"/>
            <a:ext cx="12902327" cy="1371600"/>
          </a:xfrm>
          <a:prstGeom prst="rect">
            <a:avLst/>
          </a:prstGeom>
          <a:noFill/>
          <a:ln/>
        </p:spPr>
        <p:txBody>
          <a:bodyPr wrap="squar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Quantum Cryptography Applications: From Banking to Government</a:t>
            </a:r>
            <a:endParaRPr lang="en-US" sz="4300" dirty="0"/>
          </a:p>
        </p:txBody>
      </p:sp>
      <p:sp>
        <p:nvSpPr>
          <p:cNvPr id="3" name="Text 1"/>
          <p:cNvSpPr/>
          <p:nvPr/>
        </p:nvSpPr>
        <p:spPr>
          <a:xfrm>
            <a:off x="864037" y="3715583"/>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Financial Security</a:t>
            </a:r>
            <a:endParaRPr lang="en-US" sz="2150" dirty="0"/>
          </a:p>
        </p:txBody>
      </p:sp>
      <p:sp>
        <p:nvSpPr>
          <p:cNvPr id="4" name="Text 2"/>
          <p:cNvSpPr/>
          <p:nvPr/>
        </p:nvSpPr>
        <p:spPr>
          <a:xfrm>
            <a:off x="864037" y="4305300"/>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Quantum cryptography is being adopted by banks and financial institutions to safeguard sensitive transactions and data.</a:t>
            </a:r>
            <a:endParaRPr lang="en-US" sz="1900" dirty="0"/>
          </a:p>
        </p:txBody>
      </p:sp>
      <p:sp>
        <p:nvSpPr>
          <p:cNvPr id="5" name="Text 3"/>
          <p:cNvSpPr/>
          <p:nvPr/>
        </p:nvSpPr>
        <p:spPr>
          <a:xfrm>
            <a:off x="5372695" y="3715583"/>
            <a:ext cx="2819281"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Critical Infrastructure</a:t>
            </a:r>
            <a:endParaRPr lang="en-US" sz="2150" dirty="0"/>
          </a:p>
        </p:txBody>
      </p:sp>
      <p:sp>
        <p:nvSpPr>
          <p:cNvPr id="6" name="Text 4"/>
          <p:cNvSpPr/>
          <p:nvPr/>
        </p:nvSpPr>
        <p:spPr>
          <a:xfrm>
            <a:off x="5372695" y="4305300"/>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Governments and agencies are increasingly relying on quantum cryptography to protect essential infrastructure, such as power grids and communication networks.</a:t>
            </a:r>
            <a:endParaRPr lang="en-US" sz="1900" dirty="0"/>
          </a:p>
        </p:txBody>
      </p:sp>
      <p:sp>
        <p:nvSpPr>
          <p:cNvPr id="7" name="Text 5"/>
          <p:cNvSpPr/>
          <p:nvPr/>
        </p:nvSpPr>
        <p:spPr>
          <a:xfrm>
            <a:off x="9881354" y="3715583"/>
            <a:ext cx="3454241"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Sensitive Communications</a:t>
            </a:r>
            <a:endParaRPr lang="en-US" sz="2150" dirty="0"/>
          </a:p>
        </p:txBody>
      </p:sp>
      <p:sp>
        <p:nvSpPr>
          <p:cNvPr id="8" name="Text 6"/>
          <p:cNvSpPr/>
          <p:nvPr/>
        </p:nvSpPr>
        <p:spPr>
          <a:xfrm>
            <a:off x="9881354" y="4305300"/>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Quantum cryptography is used to secure high-level government and military communications, ensuring the confidentiality of critical information.</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7206" y="953214"/>
            <a:ext cx="7682389" cy="1159907"/>
          </a:xfrm>
          <a:prstGeom prst="rect">
            <a:avLst/>
          </a:prstGeom>
          <a:noFill/>
          <a:ln/>
        </p:spPr>
        <p:txBody>
          <a:bodyPr wrap="square" lIns="0" tIns="0" rIns="0" bIns="0" rtlCol="0" anchor="t"/>
          <a:lstStyle/>
          <a:p>
            <a:pPr indent="0" marL="0">
              <a:lnSpc>
                <a:spcPts val="4550"/>
              </a:lnSpc>
              <a:buNone/>
            </a:pPr>
            <a:r>
              <a:rPr lang="en-US" sz="3650" b="1" dirty="0">
                <a:solidFill>
                  <a:srgbClr val="F0FCFF"/>
                </a:solidFill>
                <a:latin typeface="Spline Sans Bold" pitchFamily="34" charset="0"/>
                <a:ea typeface="Spline Sans Bold" pitchFamily="34" charset="-122"/>
                <a:cs typeface="Spline Sans Bold" pitchFamily="34" charset="-120"/>
              </a:rPr>
              <a:t>Challenges and Limitations of Quantum Cryptography</a:t>
            </a:r>
            <a:endParaRPr lang="en-US" sz="3650" dirty="0"/>
          </a:p>
        </p:txBody>
      </p:sp>
      <p:sp>
        <p:nvSpPr>
          <p:cNvPr id="4" name="Shape 1"/>
          <p:cNvSpPr/>
          <p:nvPr/>
        </p:nvSpPr>
        <p:spPr>
          <a:xfrm>
            <a:off x="6217206" y="2661166"/>
            <a:ext cx="469821" cy="469821"/>
          </a:xfrm>
          <a:prstGeom prst="roundRect">
            <a:avLst>
              <a:gd name="adj" fmla="val 66668"/>
            </a:avLst>
          </a:prstGeom>
          <a:solidFill>
            <a:srgbClr val="0A081B"/>
          </a:solidFill>
          <a:ln w="22860">
            <a:solidFill>
              <a:srgbClr val="16FFBB"/>
            </a:solidFill>
            <a:prstDash val="solid"/>
          </a:ln>
        </p:spPr>
      </p:sp>
      <p:sp>
        <p:nvSpPr>
          <p:cNvPr id="5" name="Text 2"/>
          <p:cNvSpPr/>
          <p:nvPr/>
        </p:nvSpPr>
        <p:spPr>
          <a:xfrm>
            <a:off x="6391870" y="2756892"/>
            <a:ext cx="120372" cy="278368"/>
          </a:xfrm>
          <a:prstGeom prst="rect">
            <a:avLst/>
          </a:prstGeom>
          <a:noFill/>
          <a:ln/>
        </p:spPr>
        <p:txBody>
          <a:bodyPr wrap="none" lIns="0" tIns="0" rIns="0" bIns="0" rtlCol="0" anchor="t"/>
          <a:lstStyle/>
          <a:p>
            <a:pPr algn="ctr" indent="0" marL="0">
              <a:lnSpc>
                <a:spcPts val="2150"/>
              </a:lnSpc>
              <a:buNone/>
            </a:pPr>
            <a:r>
              <a:rPr lang="en-US" sz="2150" b="1" dirty="0">
                <a:solidFill>
                  <a:srgbClr val="E0E4E6"/>
                </a:solidFill>
                <a:latin typeface="Spline Sans Bold" pitchFamily="34" charset="0"/>
                <a:ea typeface="Spline Sans Bold" pitchFamily="34" charset="-122"/>
                <a:cs typeface="Spline Sans Bold" pitchFamily="34" charset="-120"/>
              </a:rPr>
              <a:t>1</a:t>
            </a:r>
            <a:endParaRPr lang="en-US" sz="2150" dirty="0"/>
          </a:p>
        </p:txBody>
      </p:sp>
      <p:sp>
        <p:nvSpPr>
          <p:cNvPr id="6" name="Text 3"/>
          <p:cNvSpPr/>
          <p:nvPr/>
        </p:nvSpPr>
        <p:spPr>
          <a:xfrm>
            <a:off x="6895743" y="2661166"/>
            <a:ext cx="2320052" cy="290036"/>
          </a:xfrm>
          <a:prstGeom prst="rect">
            <a:avLst/>
          </a:prstGeom>
          <a:noFill/>
          <a:ln/>
        </p:spPr>
        <p:txBody>
          <a:bodyPr wrap="none" lIns="0" tIns="0" rIns="0" bIns="0" rtlCol="0" anchor="t"/>
          <a:lstStyle/>
          <a:p>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Distance Limitations</a:t>
            </a:r>
            <a:endParaRPr lang="en-US" sz="1800" dirty="0"/>
          </a:p>
        </p:txBody>
      </p:sp>
      <p:sp>
        <p:nvSpPr>
          <p:cNvPr id="7" name="Text 4"/>
          <p:cNvSpPr/>
          <p:nvPr/>
        </p:nvSpPr>
        <p:spPr>
          <a:xfrm>
            <a:off x="6895743" y="3076456"/>
            <a:ext cx="3058358" cy="1336358"/>
          </a:xfrm>
          <a:prstGeom prst="rect">
            <a:avLst/>
          </a:prstGeom>
          <a:noFill/>
          <a:ln/>
        </p:spPr>
        <p:txBody>
          <a:bodyPr wrap="square" lIns="0" tIns="0" rIns="0" bIns="0" rtlCol="0" anchor="t"/>
          <a:lstStyle/>
          <a:p>
            <a:pPr indent="0" marL="0">
              <a:lnSpc>
                <a:spcPts val="2600"/>
              </a:lnSpc>
              <a:buNone/>
            </a:pPr>
            <a:r>
              <a:rPr lang="en-US" sz="1600" dirty="0">
                <a:solidFill>
                  <a:srgbClr val="E0E4E6"/>
                </a:solidFill>
                <a:latin typeface="Barlow" pitchFamily="34" charset="0"/>
                <a:ea typeface="Barlow" pitchFamily="34" charset="-122"/>
                <a:cs typeface="Barlow" pitchFamily="34" charset="-120"/>
              </a:rPr>
              <a:t>The range of quantum cryptography is currently limited due to signal loss and decoherence over long distances.</a:t>
            </a:r>
            <a:endParaRPr lang="en-US" sz="1600" dirty="0"/>
          </a:p>
        </p:txBody>
      </p:sp>
      <p:sp>
        <p:nvSpPr>
          <p:cNvPr id="8" name="Shape 5"/>
          <p:cNvSpPr/>
          <p:nvPr/>
        </p:nvSpPr>
        <p:spPr>
          <a:xfrm>
            <a:off x="10162818" y="2661166"/>
            <a:ext cx="469821" cy="469821"/>
          </a:xfrm>
          <a:prstGeom prst="roundRect">
            <a:avLst>
              <a:gd name="adj" fmla="val 66668"/>
            </a:avLst>
          </a:prstGeom>
          <a:solidFill>
            <a:srgbClr val="0A081B"/>
          </a:solidFill>
          <a:ln w="22860">
            <a:solidFill>
              <a:srgbClr val="29DDDA"/>
            </a:solidFill>
            <a:prstDash val="solid"/>
          </a:ln>
        </p:spPr>
      </p:sp>
      <p:sp>
        <p:nvSpPr>
          <p:cNvPr id="9" name="Text 6"/>
          <p:cNvSpPr/>
          <p:nvPr/>
        </p:nvSpPr>
        <p:spPr>
          <a:xfrm>
            <a:off x="10320337" y="2756892"/>
            <a:ext cx="154781" cy="278368"/>
          </a:xfrm>
          <a:prstGeom prst="rect">
            <a:avLst/>
          </a:prstGeom>
          <a:noFill/>
          <a:ln/>
        </p:spPr>
        <p:txBody>
          <a:bodyPr wrap="none" lIns="0" tIns="0" rIns="0" bIns="0" rtlCol="0" anchor="t"/>
          <a:lstStyle/>
          <a:p>
            <a:pPr algn="ctr" indent="0" marL="0">
              <a:lnSpc>
                <a:spcPts val="2150"/>
              </a:lnSpc>
              <a:buNone/>
            </a:pPr>
            <a:r>
              <a:rPr lang="en-US" sz="2150" b="1" dirty="0">
                <a:solidFill>
                  <a:srgbClr val="E0E4E6"/>
                </a:solidFill>
                <a:latin typeface="Spline Sans Bold" pitchFamily="34" charset="0"/>
                <a:ea typeface="Spline Sans Bold" pitchFamily="34" charset="-122"/>
                <a:cs typeface="Spline Sans Bold" pitchFamily="34" charset="-120"/>
              </a:rPr>
              <a:t>2</a:t>
            </a:r>
            <a:endParaRPr lang="en-US" sz="2150" dirty="0"/>
          </a:p>
        </p:txBody>
      </p:sp>
      <p:sp>
        <p:nvSpPr>
          <p:cNvPr id="10" name="Text 7"/>
          <p:cNvSpPr/>
          <p:nvPr/>
        </p:nvSpPr>
        <p:spPr>
          <a:xfrm>
            <a:off x="10841355" y="2661166"/>
            <a:ext cx="3040499" cy="290036"/>
          </a:xfrm>
          <a:prstGeom prst="rect">
            <a:avLst/>
          </a:prstGeom>
          <a:noFill/>
          <a:ln/>
        </p:spPr>
        <p:txBody>
          <a:bodyPr wrap="none" lIns="0" tIns="0" rIns="0" bIns="0" rtlCol="0" anchor="t"/>
          <a:lstStyle/>
          <a:p>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Implementation Complexity</a:t>
            </a:r>
            <a:endParaRPr lang="en-US" sz="1800" dirty="0"/>
          </a:p>
        </p:txBody>
      </p:sp>
      <p:sp>
        <p:nvSpPr>
          <p:cNvPr id="11" name="Text 8"/>
          <p:cNvSpPr/>
          <p:nvPr/>
        </p:nvSpPr>
        <p:spPr>
          <a:xfrm>
            <a:off x="10841355" y="3076456"/>
            <a:ext cx="3058358" cy="1670447"/>
          </a:xfrm>
          <a:prstGeom prst="rect">
            <a:avLst/>
          </a:prstGeom>
          <a:noFill/>
          <a:ln/>
        </p:spPr>
        <p:txBody>
          <a:bodyPr wrap="square" lIns="0" tIns="0" rIns="0" bIns="0" rtlCol="0" anchor="t"/>
          <a:lstStyle/>
          <a:p>
            <a:pPr indent="0" marL="0">
              <a:lnSpc>
                <a:spcPts val="2600"/>
              </a:lnSpc>
              <a:buNone/>
            </a:pPr>
            <a:r>
              <a:rPr lang="en-US" sz="1600" dirty="0">
                <a:solidFill>
                  <a:srgbClr val="E0E4E6"/>
                </a:solidFill>
                <a:latin typeface="Barlow" pitchFamily="34" charset="0"/>
                <a:ea typeface="Barlow" pitchFamily="34" charset="-122"/>
                <a:cs typeface="Barlow" pitchFamily="34" charset="-120"/>
              </a:rPr>
              <a:t>Deploying quantum cryptography requires specialized equipment and infrastructure, making it challenging to scale and integrate with existing systems.</a:t>
            </a:r>
            <a:endParaRPr lang="en-US" sz="1600" dirty="0"/>
          </a:p>
        </p:txBody>
      </p:sp>
      <p:sp>
        <p:nvSpPr>
          <p:cNvPr id="12" name="Shape 9"/>
          <p:cNvSpPr/>
          <p:nvPr/>
        </p:nvSpPr>
        <p:spPr>
          <a:xfrm>
            <a:off x="6217206" y="5190530"/>
            <a:ext cx="469821" cy="469821"/>
          </a:xfrm>
          <a:prstGeom prst="roundRect">
            <a:avLst>
              <a:gd name="adj" fmla="val 66668"/>
            </a:avLst>
          </a:prstGeom>
          <a:solidFill>
            <a:srgbClr val="0A081B"/>
          </a:solidFill>
          <a:ln w="22860">
            <a:solidFill>
              <a:srgbClr val="37A7E7"/>
            </a:solidFill>
            <a:prstDash val="solid"/>
          </a:ln>
        </p:spPr>
      </p:sp>
      <p:sp>
        <p:nvSpPr>
          <p:cNvPr id="13" name="Text 10"/>
          <p:cNvSpPr/>
          <p:nvPr/>
        </p:nvSpPr>
        <p:spPr>
          <a:xfrm>
            <a:off x="6370558" y="5286256"/>
            <a:ext cx="162997" cy="278368"/>
          </a:xfrm>
          <a:prstGeom prst="rect">
            <a:avLst/>
          </a:prstGeom>
          <a:noFill/>
          <a:ln/>
        </p:spPr>
        <p:txBody>
          <a:bodyPr wrap="none" lIns="0" tIns="0" rIns="0" bIns="0" rtlCol="0" anchor="t"/>
          <a:lstStyle/>
          <a:p>
            <a:pPr algn="ctr" indent="0" marL="0">
              <a:lnSpc>
                <a:spcPts val="2150"/>
              </a:lnSpc>
              <a:buNone/>
            </a:pPr>
            <a:r>
              <a:rPr lang="en-US" sz="2150" b="1" dirty="0">
                <a:solidFill>
                  <a:srgbClr val="E0E4E6"/>
                </a:solidFill>
                <a:latin typeface="Spline Sans Bold" pitchFamily="34" charset="0"/>
                <a:ea typeface="Spline Sans Bold" pitchFamily="34" charset="-122"/>
                <a:cs typeface="Spline Sans Bold" pitchFamily="34" charset="-120"/>
              </a:rPr>
              <a:t>3</a:t>
            </a:r>
            <a:endParaRPr lang="en-US" sz="2150" dirty="0"/>
          </a:p>
        </p:txBody>
      </p:sp>
      <p:sp>
        <p:nvSpPr>
          <p:cNvPr id="14" name="Text 11"/>
          <p:cNvSpPr/>
          <p:nvPr/>
        </p:nvSpPr>
        <p:spPr>
          <a:xfrm>
            <a:off x="6895743" y="5190530"/>
            <a:ext cx="2513767" cy="290036"/>
          </a:xfrm>
          <a:prstGeom prst="rect">
            <a:avLst/>
          </a:prstGeom>
          <a:noFill/>
          <a:ln/>
        </p:spPr>
        <p:txBody>
          <a:bodyPr wrap="none" lIns="0" tIns="0" rIns="0" bIns="0" rtlCol="0" anchor="t"/>
          <a:lstStyle/>
          <a:p>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Technological Maturity</a:t>
            </a:r>
            <a:endParaRPr lang="en-US" sz="1800" dirty="0"/>
          </a:p>
        </p:txBody>
      </p:sp>
      <p:sp>
        <p:nvSpPr>
          <p:cNvPr id="15" name="Text 12"/>
          <p:cNvSpPr/>
          <p:nvPr/>
        </p:nvSpPr>
        <p:spPr>
          <a:xfrm>
            <a:off x="6895743" y="5605820"/>
            <a:ext cx="3058358" cy="1336358"/>
          </a:xfrm>
          <a:prstGeom prst="rect">
            <a:avLst/>
          </a:prstGeom>
          <a:noFill/>
          <a:ln/>
        </p:spPr>
        <p:txBody>
          <a:bodyPr wrap="square" lIns="0" tIns="0" rIns="0" bIns="0" rtlCol="0" anchor="t"/>
          <a:lstStyle/>
          <a:p>
            <a:pPr indent="0" marL="0">
              <a:lnSpc>
                <a:spcPts val="2600"/>
              </a:lnSpc>
              <a:buNone/>
            </a:pPr>
            <a:r>
              <a:rPr lang="en-US" sz="1600" dirty="0">
                <a:solidFill>
                  <a:srgbClr val="E0E4E6"/>
                </a:solidFill>
                <a:latin typeface="Barlow" pitchFamily="34" charset="0"/>
                <a:ea typeface="Barlow" pitchFamily="34" charset="-122"/>
                <a:cs typeface="Barlow" pitchFamily="34" charset="-120"/>
              </a:rPr>
              <a:t>Quantum cryptography is still a relatively new and evolving field, with ongoing research to improve its practicality and reliability.</a:t>
            </a:r>
            <a:endParaRPr lang="en-US" sz="1600" dirty="0"/>
          </a:p>
        </p:txBody>
      </p:sp>
      <p:sp>
        <p:nvSpPr>
          <p:cNvPr id="16" name="Shape 13"/>
          <p:cNvSpPr/>
          <p:nvPr/>
        </p:nvSpPr>
        <p:spPr>
          <a:xfrm>
            <a:off x="10162818" y="5190530"/>
            <a:ext cx="469821" cy="469821"/>
          </a:xfrm>
          <a:prstGeom prst="roundRect">
            <a:avLst>
              <a:gd name="adj" fmla="val 66668"/>
            </a:avLst>
          </a:prstGeom>
          <a:solidFill>
            <a:srgbClr val="0A081B"/>
          </a:solidFill>
          <a:ln w="22860">
            <a:solidFill>
              <a:srgbClr val="091231"/>
            </a:solidFill>
            <a:prstDash val="solid"/>
          </a:ln>
        </p:spPr>
      </p:sp>
      <p:sp>
        <p:nvSpPr>
          <p:cNvPr id="17" name="Text 14"/>
          <p:cNvSpPr/>
          <p:nvPr/>
        </p:nvSpPr>
        <p:spPr>
          <a:xfrm>
            <a:off x="10319028" y="5286256"/>
            <a:ext cx="157282" cy="278368"/>
          </a:xfrm>
          <a:prstGeom prst="rect">
            <a:avLst/>
          </a:prstGeom>
          <a:noFill/>
          <a:ln/>
        </p:spPr>
        <p:txBody>
          <a:bodyPr wrap="none" lIns="0" tIns="0" rIns="0" bIns="0" rtlCol="0" anchor="t"/>
          <a:lstStyle/>
          <a:p>
            <a:pPr algn="ctr" indent="0" marL="0">
              <a:lnSpc>
                <a:spcPts val="2150"/>
              </a:lnSpc>
              <a:buNone/>
            </a:pPr>
            <a:r>
              <a:rPr lang="en-US" sz="2150" b="1" dirty="0">
                <a:solidFill>
                  <a:srgbClr val="E0E4E6"/>
                </a:solidFill>
                <a:latin typeface="Spline Sans Bold" pitchFamily="34" charset="0"/>
                <a:ea typeface="Spline Sans Bold" pitchFamily="34" charset="-122"/>
                <a:cs typeface="Spline Sans Bold" pitchFamily="34" charset="-120"/>
              </a:rPr>
              <a:t>4</a:t>
            </a:r>
            <a:endParaRPr lang="en-US" sz="2150" dirty="0"/>
          </a:p>
        </p:txBody>
      </p:sp>
      <p:sp>
        <p:nvSpPr>
          <p:cNvPr id="18" name="Text 15"/>
          <p:cNvSpPr/>
          <p:nvPr/>
        </p:nvSpPr>
        <p:spPr>
          <a:xfrm>
            <a:off x="10841355" y="5190530"/>
            <a:ext cx="2320052" cy="290036"/>
          </a:xfrm>
          <a:prstGeom prst="rect">
            <a:avLst/>
          </a:prstGeom>
          <a:noFill/>
          <a:ln/>
        </p:spPr>
        <p:txBody>
          <a:bodyPr wrap="none" lIns="0" tIns="0" rIns="0" bIns="0" rtlCol="0" anchor="t"/>
          <a:lstStyle/>
          <a:p>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Cost Considerations</a:t>
            </a:r>
            <a:endParaRPr lang="en-US" sz="1800" dirty="0"/>
          </a:p>
        </p:txBody>
      </p:sp>
      <p:sp>
        <p:nvSpPr>
          <p:cNvPr id="19" name="Text 16"/>
          <p:cNvSpPr/>
          <p:nvPr/>
        </p:nvSpPr>
        <p:spPr>
          <a:xfrm>
            <a:off x="10841355" y="5605820"/>
            <a:ext cx="3058358" cy="1670447"/>
          </a:xfrm>
          <a:prstGeom prst="rect">
            <a:avLst/>
          </a:prstGeom>
          <a:noFill/>
          <a:ln/>
        </p:spPr>
        <p:txBody>
          <a:bodyPr wrap="square" lIns="0" tIns="0" rIns="0" bIns="0" rtlCol="0" anchor="t"/>
          <a:lstStyle/>
          <a:p>
            <a:pPr indent="0" marL="0">
              <a:lnSpc>
                <a:spcPts val="2600"/>
              </a:lnSpc>
              <a:buNone/>
            </a:pPr>
            <a:r>
              <a:rPr lang="en-US" sz="1600" dirty="0">
                <a:solidFill>
                  <a:srgbClr val="E0E4E6"/>
                </a:solidFill>
                <a:latin typeface="Barlow" pitchFamily="34" charset="0"/>
                <a:ea typeface="Barlow" pitchFamily="34" charset="-122"/>
                <a:cs typeface="Barlow" pitchFamily="34" charset="-120"/>
              </a:rPr>
              <a:t>The implementation of quantum cryptography can be costly, hindering widespread adoption, especially for smaller organizations.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1009" y="807244"/>
            <a:ext cx="7774781" cy="1086564"/>
          </a:xfrm>
          <a:prstGeom prst="rect">
            <a:avLst/>
          </a:prstGeom>
          <a:noFill/>
          <a:ln/>
        </p:spPr>
        <p:txBody>
          <a:bodyPr wrap="square" lIns="0" tIns="0" rIns="0" bIns="0" rtlCol="0" anchor="t"/>
          <a:lstStyle/>
          <a:p>
            <a:pPr indent="0" marL="0">
              <a:lnSpc>
                <a:spcPts val="4250"/>
              </a:lnSpc>
              <a:buNone/>
            </a:pPr>
            <a:r>
              <a:rPr lang="en-US" sz="3400" b="1" dirty="0">
                <a:solidFill>
                  <a:srgbClr val="F0FCFF"/>
                </a:solidFill>
                <a:latin typeface="Spline Sans Bold" pitchFamily="34" charset="0"/>
                <a:ea typeface="Spline Sans Bold" pitchFamily="34" charset="-122"/>
                <a:cs typeface="Spline Sans Bold" pitchFamily="34" charset="-120"/>
              </a:rPr>
              <a:t>The Future of Quantum Cryptography: Towards Unbreakable Security</a:t>
            </a:r>
            <a:endParaRPr lang="en-US" sz="3400" dirty="0"/>
          </a:p>
        </p:txBody>
      </p:sp>
      <p:sp>
        <p:nvSpPr>
          <p:cNvPr id="4" name="Shape 1"/>
          <p:cNvSpPr/>
          <p:nvPr/>
        </p:nvSpPr>
        <p:spPr>
          <a:xfrm>
            <a:off x="6452949" y="2187178"/>
            <a:ext cx="22860" cy="5235059"/>
          </a:xfrm>
          <a:prstGeom prst="roundRect">
            <a:avLst>
              <a:gd name="adj" fmla="val 1283600"/>
            </a:avLst>
          </a:prstGeom>
          <a:solidFill>
            <a:srgbClr val="FFFFFF">
              <a:alpha val="24000"/>
            </a:srgbClr>
          </a:solidFill>
          <a:ln/>
        </p:spPr>
      </p:sp>
      <p:sp>
        <p:nvSpPr>
          <p:cNvPr id="5" name="Shape 2"/>
          <p:cNvSpPr/>
          <p:nvPr/>
        </p:nvSpPr>
        <p:spPr>
          <a:xfrm>
            <a:off x="6661547" y="2615803"/>
            <a:ext cx="684609" cy="22860"/>
          </a:xfrm>
          <a:prstGeom prst="roundRect">
            <a:avLst>
              <a:gd name="adj" fmla="val 1283600"/>
            </a:avLst>
          </a:prstGeom>
          <a:solidFill>
            <a:srgbClr val="16FFBB"/>
          </a:solidFill>
          <a:ln/>
        </p:spPr>
      </p:sp>
      <p:sp>
        <p:nvSpPr>
          <p:cNvPr id="6" name="Shape 3"/>
          <p:cNvSpPr/>
          <p:nvPr/>
        </p:nvSpPr>
        <p:spPr>
          <a:xfrm>
            <a:off x="6244352" y="2407206"/>
            <a:ext cx="440055" cy="440055"/>
          </a:xfrm>
          <a:prstGeom prst="roundRect">
            <a:avLst>
              <a:gd name="adj" fmla="val 66681"/>
            </a:avLst>
          </a:prstGeom>
          <a:solidFill>
            <a:srgbClr val="0A081B"/>
          </a:solidFill>
          <a:ln w="22860">
            <a:solidFill>
              <a:srgbClr val="16FFBB"/>
            </a:solidFill>
            <a:prstDash val="solid"/>
          </a:ln>
        </p:spPr>
      </p:sp>
      <p:sp>
        <p:nvSpPr>
          <p:cNvPr id="7" name="Text 4"/>
          <p:cNvSpPr/>
          <p:nvPr/>
        </p:nvSpPr>
        <p:spPr>
          <a:xfrm>
            <a:off x="6407944" y="2496741"/>
            <a:ext cx="112871" cy="260866"/>
          </a:xfrm>
          <a:prstGeom prst="rect">
            <a:avLst/>
          </a:prstGeom>
          <a:noFill/>
          <a:ln/>
        </p:spPr>
        <p:txBody>
          <a:bodyPr wrap="none" lIns="0" tIns="0" rIns="0" bIns="0" rtlCol="0" anchor="t"/>
          <a:lstStyle/>
          <a:p>
            <a:pPr algn="ctr" indent="0" marL="0">
              <a:lnSpc>
                <a:spcPts val="2050"/>
              </a:lnSpc>
              <a:buNone/>
            </a:pPr>
            <a:r>
              <a:rPr lang="en-US" sz="2050" b="1" dirty="0">
                <a:solidFill>
                  <a:srgbClr val="E0E4E6"/>
                </a:solidFill>
                <a:latin typeface="Spline Sans Bold" pitchFamily="34" charset="0"/>
                <a:ea typeface="Spline Sans Bold" pitchFamily="34" charset="-122"/>
                <a:cs typeface="Spline Sans Bold" pitchFamily="34" charset="-120"/>
              </a:rPr>
              <a:t>1</a:t>
            </a:r>
            <a:endParaRPr lang="en-US" sz="2050" dirty="0"/>
          </a:p>
        </p:txBody>
      </p:sp>
      <p:sp>
        <p:nvSpPr>
          <p:cNvPr id="8" name="Text 5"/>
          <p:cNvSpPr/>
          <p:nvPr/>
        </p:nvSpPr>
        <p:spPr>
          <a:xfrm>
            <a:off x="7540228" y="2382798"/>
            <a:ext cx="3012043" cy="271701"/>
          </a:xfrm>
          <a:prstGeom prst="rect">
            <a:avLst/>
          </a:prstGeom>
          <a:noFill/>
          <a:ln/>
        </p:spPr>
        <p:txBody>
          <a:bodyPr wrap="none" lIns="0" tIns="0" rIns="0" bIns="0" rtlCol="0" anchor="t"/>
          <a:lstStyle/>
          <a:p>
            <a:pPr algn="l" indent="0" marL="0">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Technological Advancements</a:t>
            </a:r>
            <a:endParaRPr lang="en-US" sz="1700" dirty="0"/>
          </a:p>
        </p:txBody>
      </p:sp>
      <p:sp>
        <p:nvSpPr>
          <p:cNvPr id="9" name="Text 6"/>
          <p:cNvSpPr/>
          <p:nvPr/>
        </p:nvSpPr>
        <p:spPr>
          <a:xfrm>
            <a:off x="7540228" y="2771775"/>
            <a:ext cx="6405563" cy="625793"/>
          </a:xfrm>
          <a:prstGeom prst="rect">
            <a:avLst/>
          </a:prstGeom>
          <a:noFill/>
          <a:ln/>
        </p:spPr>
        <p:txBody>
          <a:bodyPr wrap="square" lIns="0" tIns="0" rIns="0" bIns="0" rtlCol="0" anchor="t"/>
          <a:lstStyle/>
          <a:p>
            <a:pPr algn="l" indent="0" marL="0">
              <a:lnSpc>
                <a:spcPts val="2450"/>
              </a:lnSpc>
              <a:buNone/>
            </a:pPr>
            <a:r>
              <a:rPr lang="en-US" sz="1500" dirty="0">
                <a:solidFill>
                  <a:srgbClr val="E0E4E6"/>
                </a:solidFill>
                <a:latin typeface="Barlow" pitchFamily="34" charset="0"/>
                <a:ea typeface="Barlow" pitchFamily="34" charset="-122"/>
                <a:cs typeface="Barlow" pitchFamily="34" charset="-120"/>
              </a:rPr>
              <a:t>Ongoing research and development are expected to increase the range, efficiency, and reliability of quantum cryptography systems.</a:t>
            </a:r>
            <a:endParaRPr lang="en-US" sz="1500" dirty="0"/>
          </a:p>
        </p:txBody>
      </p:sp>
      <p:sp>
        <p:nvSpPr>
          <p:cNvPr id="10" name="Shape 7"/>
          <p:cNvSpPr/>
          <p:nvPr/>
        </p:nvSpPr>
        <p:spPr>
          <a:xfrm>
            <a:off x="6661547" y="4217432"/>
            <a:ext cx="684609" cy="22860"/>
          </a:xfrm>
          <a:prstGeom prst="roundRect">
            <a:avLst>
              <a:gd name="adj" fmla="val 1283600"/>
            </a:avLst>
          </a:prstGeom>
          <a:solidFill>
            <a:srgbClr val="29DDDA"/>
          </a:solidFill>
          <a:ln/>
        </p:spPr>
      </p:sp>
      <p:sp>
        <p:nvSpPr>
          <p:cNvPr id="11" name="Shape 8"/>
          <p:cNvSpPr/>
          <p:nvPr/>
        </p:nvSpPr>
        <p:spPr>
          <a:xfrm>
            <a:off x="6244352" y="4008834"/>
            <a:ext cx="440055" cy="440055"/>
          </a:xfrm>
          <a:prstGeom prst="roundRect">
            <a:avLst>
              <a:gd name="adj" fmla="val 66681"/>
            </a:avLst>
          </a:prstGeom>
          <a:solidFill>
            <a:srgbClr val="0A081B"/>
          </a:solidFill>
          <a:ln w="22860">
            <a:solidFill>
              <a:srgbClr val="29DDDA"/>
            </a:solidFill>
            <a:prstDash val="solid"/>
          </a:ln>
        </p:spPr>
      </p:sp>
      <p:sp>
        <p:nvSpPr>
          <p:cNvPr id="12" name="Text 9"/>
          <p:cNvSpPr/>
          <p:nvPr/>
        </p:nvSpPr>
        <p:spPr>
          <a:xfrm>
            <a:off x="6391870" y="4098369"/>
            <a:ext cx="145018" cy="260866"/>
          </a:xfrm>
          <a:prstGeom prst="rect">
            <a:avLst/>
          </a:prstGeom>
          <a:noFill/>
          <a:ln/>
        </p:spPr>
        <p:txBody>
          <a:bodyPr wrap="none" lIns="0" tIns="0" rIns="0" bIns="0" rtlCol="0" anchor="t"/>
          <a:lstStyle/>
          <a:p>
            <a:pPr algn="ctr" indent="0" marL="0">
              <a:lnSpc>
                <a:spcPts val="2050"/>
              </a:lnSpc>
              <a:buNone/>
            </a:pPr>
            <a:r>
              <a:rPr lang="en-US" sz="2050" b="1" dirty="0">
                <a:solidFill>
                  <a:srgbClr val="E0E4E6"/>
                </a:solidFill>
                <a:latin typeface="Spline Sans Bold" pitchFamily="34" charset="0"/>
                <a:ea typeface="Spline Sans Bold" pitchFamily="34" charset="-122"/>
                <a:cs typeface="Spline Sans Bold" pitchFamily="34" charset="-120"/>
              </a:rPr>
              <a:t>2</a:t>
            </a:r>
            <a:endParaRPr lang="en-US" sz="2050" dirty="0"/>
          </a:p>
        </p:txBody>
      </p:sp>
      <p:sp>
        <p:nvSpPr>
          <p:cNvPr id="13" name="Text 10"/>
          <p:cNvSpPr/>
          <p:nvPr/>
        </p:nvSpPr>
        <p:spPr>
          <a:xfrm>
            <a:off x="7540228" y="3984427"/>
            <a:ext cx="2233374" cy="271701"/>
          </a:xfrm>
          <a:prstGeom prst="rect">
            <a:avLst/>
          </a:prstGeom>
          <a:noFill/>
          <a:ln/>
        </p:spPr>
        <p:txBody>
          <a:bodyPr wrap="none" lIns="0" tIns="0" rIns="0" bIns="0" rtlCol="0" anchor="t"/>
          <a:lstStyle/>
          <a:p>
            <a:pPr algn="l" indent="0" marL="0">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Widespread Adoption</a:t>
            </a:r>
            <a:endParaRPr lang="en-US" sz="1700" dirty="0"/>
          </a:p>
        </p:txBody>
      </p:sp>
      <p:sp>
        <p:nvSpPr>
          <p:cNvPr id="14" name="Text 11"/>
          <p:cNvSpPr/>
          <p:nvPr/>
        </p:nvSpPr>
        <p:spPr>
          <a:xfrm>
            <a:off x="7540228" y="4373404"/>
            <a:ext cx="6405563" cy="938689"/>
          </a:xfrm>
          <a:prstGeom prst="rect">
            <a:avLst/>
          </a:prstGeom>
          <a:noFill/>
          <a:ln/>
        </p:spPr>
        <p:txBody>
          <a:bodyPr wrap="square" lIns="0" tIns="0" rIns="0" bIns="0" rtlCol="0" anchor="t"/>
          <a:lstStyle/>
          <a:p>
            <a:pPr algn="l" indent="0" marL="0">
              <a:lnSpc>
                <a:spcPts val="2450"/>
              </a:lnSpc>
              <a:buNone/>
            </a:pPr>
            <a:r>
              <a:rPr lang="en-US" sz="1500" dirty="0">
                <a:solidFill>
                  <a:srgbClr val="E0E4E6"/>
                </a:solidFill>
                <a:latin typeface="Barlow" pitchFamily="34" charset="0"/>
                <a:ea typeface="Barlow" pitchFamily="34" charset="-122"/>
                <a:cs typeface="Barlow" pitchFamily="34" charset="-120"/>
              </a:rPr>
              <a:t>As the technology matures, quantum cryptography is poised to become a standard for securing critical communications and data in a wide range of industries.</a:t>
            </a:r>
            <a:endParaRPr lang="en-US" sz="1500" dirty="0"/>
          </a:p>
        </p:txBody>
      </p:sp>
      <p:sp>
        <p:nvSpPr>
          <p:cNvPr id="15" name="Shape 12"/>
          <p:cNvSpPr/>
          <p:nvPr/>
        </p:nvSpPr>
        <p:spPr>
          <a:xfrm>
            <a:off x="6661547" y="6131957"/>
            <a:ext cx="684609" cy="22860"/>
          </a:xfrm>
          <a:prstGeom prst="roundRect">
            <a:avLst>
              <a:gd name="adj" fmla="val 1283600"/>
            </a:avLst>
          </a:prstGeom>
          <a:solidFill>
            <a:srgbClr val="37A7E7"/>
          </a:solidFill>
          <a:ln/>
        </p:spPr>
      </p:sp>
      <p:sp>
        <p:nvSpPr>
          <p:cNvPr id="16" name="Shape 13"/>
          <p:cNvSpPr/>
          <p:nvPr/>
        </p:nvSpPr>
        <p:spPr>
          <a:xfrm>
            <a:off x="6244352" y="5923359"/>
            <a:ext cx="440055" cy="440055"/>
          </a:xfrm>
          <a:prstGeom prst="roundRect">
            <a:avLst>
              <a:gd name="adj" fmla="val 66681"/>
            </a:avLst>
          </a:prstGeom>
          <a:solidFill>
            <a:srgbClr val="0A081B"/>
          </a:solidFill>
          <a:ln w="22860">
            <a:solidFill>
              <a:srgbClr val="37A7E7"/>
            </a:solidFill>
            <a:prstDash val="solid"/>
          </a:ln>
        </p:spPr>
      </p:sp>
      <p:sp>
        <p:nvSpPr>
          <p:cNvPr id="17" name="Text 14"/>
          <p:cNvSpPr/>
          <p:nvPr/>
        </p:nvSpPr>
        <p:spPr>
          <a:xfrm>
            <a:off x="6387941" y="6012894"/>
            <a:ext cx="152757" cy="260866"/>
          </a:xfrm>
          <a:prstGeom prst="rect">
            <a:avLst/>
          </a:prstGeom>
          <a:noFill/>
          <a:ln/>
        </p:spPr>
        <p:txBody>
          <a:bodyPr wrap="none" lIns="0" tIns="0" rIns="0" bIns="0" rtlCol="0" anchor="t"/>
          <a:lstStyle/>
          <a:p>
            <a:pPr algn="ctr" indent="0" marL="0">
              <a:lnSpc>
                <a:spcPts val="2050"/>
              </a:lnSpc>
              <a:buNone/>
            </a:pPr>
            <a:r>
              <a:rPr lang="en-US" sz="2050" b="1" dirty="0">
                <a:solidFill>
                  <a:srgbClr val="E0E4E6"/>
                </a:solidFill>
                <a:latin typeface="Spline Sans Bold" pitchFamily="34" charset="0"/>
                <a:ea typeface="Spline Sans Bold" pitchFamily="34" charset="-122"/>
                <a:cs typeface="Spline Sans Bold" pitchFamily="34" charset="-120"/>
              </a:rPr>
              <a:t>3</a:t>
            </a:r>
            <a:endParaRPr lang="en-US" sz="2050" dirty="0"/>
          </a:p>
        </p:txBody>
      </p:sp>
      <p:sp>
        <p:nvSpPr>
          <p:cNvPr id="18" name="Text 15"/>
          <p:cNvSpPr/>
          <p:nvPr/>
        </p:nvSpPr>
        <p:spPr>
          <a:xfrm>
            <a:off x="7540228" y="5898952"/>
            <a:ext cx="2479477" cy="271701"/>
          </a:xfrm>
          <a:prstGeom prst="rect">
            <a:avLst/>
          </a:prstGeom>
          <a:noFill/>
          <a:ln/>
        </p:spPr>
        <p:txBody>
          <a:bodyPr wrap="none" lIns="0" tIns="0" rIns="0" bIns="0" rtlCol="0" anchor="t"/>
          <a:lstStyle/>
          <a:p>
            <a:pPr algn="l" indent="0" marL="0">
              <a:lnSpc>
                <a:spcPts val="2100"/>
              </a:lnSpc>
              <a:buNone/>
            </a:pPr>
            <a:r>
              <a:rPr lang="en-US" sz="1700" b="1" dirty="0">
                <a:solidFill>
                  <a:srgbClr val="E0E4E6"/>
                </a:solidFill>
                <a:latin typeface="Spline Sans Bold" pitchFamily="34" charset="0"/>
                <a:ea typeface="Spline Sans Bold" pitchFamily="34" charset="-122"/>
                <a:cs typeface="Spline Sans Bold" pitchFamily="34" charset="-120"/>
              </a:rPr>
              <a:t>Unbreakable Encryption</a:t>
            </a:r>
            <a:endParaRPr lang="en-US" sz="1700" dirty="0"/>
          </a:p>
        </p:txBody>
      </p:sp>
      <p:sp>
        <p:nvSpPr>
          <p:cNvPr id="19" name="Text 16"/>
          <p:cNvSpPr/>
          <p:nvPr/>
        </p:nvSpPr>
        <p:spPr>
          <a:xfrm>
            <a:off x="7540228" y="6287929"/>
            <a:ext cx="6405563" cy="938689"/>
          </a:xfrm>
          <a:prstGeom prst="rect">
            <a:avLst/>
          </a:prstGeom>
          <a:noFill/>
          <a:ln/>
        </p:spPr>
        <p:txBody>
          <a:bodyPr wrap="square" lIns="0" tIns="0" rIns="0" bIns="0" rtlCol="0" anchor="t"/>
          <a:lstStyle/>
          <a:p>
            <a:pPr algn="l" indent="0" marL="0">
              <a:lnSpc>
                <a:spcPts val="2450"/>
              </a:lnSpc>
              <a:buNone/>
            </a:pPr>
            <a:r>
              <a:rPr lang="en-US" sz="1500" dirty="0">
                <a:solidFill>
                  <a:srgbClr val="E0E4E6"/>
                </a:solidFill>
                <a:latin typeface="Barlow" pitchFamily="34" charset="0"/>
                <a:ea typeface="Barlow" pitchFamily="34" charset="-122"/>
                <a:cs typeface="Barlow" pitchFamily="34" charset="-120"/>
              </a:rPr>
              <a:t>The fundamental principles of quantum mechanics will enable quantum cryptography to provide a level of security that is theoretically unbreakable, even by the most powerful future computers.</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8907" y="970359"/>
            <a:ext cx="7586186" cy="1854518"/>
          </a:xfrm>
          <a:prstGeom prst="rect">
            <a:avLst/>
          </a:prstGeom>
          <a:noFill/>
          <a:ln/>
        </p:spPr>
        <p:txBody>
          <a:bodyPr wrap="square" lIns="0" tIns="0" rIns="0" bIns="0" rtlCol="0" anchor="t"/>
          <a:lstStyle/>
          <a:p>
            <a:pPr indent="0" marL="0">
              <a:lnSpc>
                <a:spcPts val="4850"/>
              </a:lnSpc>
              <a:buNone/>
            </a:pPr>
            <a:r>
              <a:rPr lang="en-US" sz="3850" b="1" dirty="0">
                <a:solidFill>
                  <a:srgbClr val="F0FCFF"/>
                </a:solidFill>
                <a:latin typeface="Spline Sans Bold" pitchFamily="34" charset="0"/>
                <a:ea typeface="Spline Sans Bold" pitchFamily="34" charset="-122"/>
                <a:cs typeface="Spline Sans Bold" pitchFamily="34" charset="-120"/>
              </a:rPr>
              <a:t>Quantum Bits (Qubits): The Building Blocks of Quantum Cryptography</a:t>
            </a:r>
            <a:endParaRPr lang="en-US" sz="3850" dirty="0"/>
          </a:p>
        </p:txBody>
      </p:sp>
      <p:sp>
        <p:nvSpPr>
          <p:cNvPr id="4" name="Shape 1"/>
          <p:cNvSpPr/>
          <p:nvPr/>
        </p:nvSpPr>
        <p:spPr>
          <a:xfrm>
            <a:off x="778907" y="3409117"/>
            <a:ext cx="500777" cy="500777"/>
          </a:xfrm>
          <a:prstGeom prst="roundRect">
            <a:avLst>
              <a:gd name="adj" fmla="val 66668"/>
            </a:avLst>
          </a:prstGeom>
          <a:solidFill>
            <a:srgbClr val="0A081B"/>
          </a:solidFill>
          <a:ln w="22860">
            <a:solidFill>
              <a:srgbClr val="16FFBB"/>
            </a:solidFill>
            <a:prstDash val="solid"/>
          </a:ln>
        </p:spPr>
      </p:sp>
      <p:sp>
        <p:nvSpPr>
          <p:cNvPr id="5" name="Text 2"/>
          <p:cNvSpPr/>
          <p:nvPr/>
        </p:nvSpPr>
        <p:spPr>
          <a:xfrm>
            <a:off x="965121" y="3511153"/>
            <a:ext cx="128349" cy="296704"/>
          </a:xfrm>
          <a:prstGeom prst="rect">
            <a:avLst/>
          </a:prstGeom>
          <a:noFill/>
          <a:ln/>
        </p:spPr>
        <p:txBody>
          <a:bodyPr wrap="none" lIns="0" tIns="0" rIns="0" bIns="0" rtlCol="0" anchor="t"/>
          <a:lstStyle/>
          <a:p>
            <a:pPr algn="ctr" indent="0" marL="0">
              <a:lnSpc>
                <a:spcPts val="2300"/>
              </a:lnSpc>
              <a:buNone/>
            </a:pPr>
            <a:r>
              <a:rPr lang="en-US" sz="2300" b="1" dirty="0">
                <a:solidFill>
                  <a:srgbClr val="E0E4E6"/>
                </a:solidFill>
                <a:latin typeface="Spline Sans Bold" pitchFamily="34" charset="0"/>
                <a:ea typeface="Spline Sans Bold" pitchFamily="34" charset="-122"/>
                <a:cs typeface="Spline Sans Bold" pitchFamily="34" charset="-120"/>
              </a:rPr>
              <a:t>1</a:t>
            </a:r>
            <a:endParaRPr lang="en-US" sz="2300" dirty="0"/>
          </a:p>
        </p:txBody>
      </p:sp>
      <p:sp>
        <p:nvSpPr>
          <p:cNvPr id="6" name="Text 3"/>
          <p:cNvSpPr/>
          <p:nvPr/>
        </p:nvSpPr>
        <p:spPr>
          <a:xfrm>
            <a:off x="1502212" y="3409117"/>
            <a:ext cx="2472928" cy="309086"/>
          </a:xfrm>
          <a:prstGeom prst="rect">
            <a:avLst/>
          </a:prstGeom>
          <a:noFill/>
          <a:ln/>
        </p:spPr>
        <p:txBody>
          <a:bodyPr wrap="none" lIns="0" tIns="0" rIns="0" bIns="0" rtlCol="0" anchor="t"/>
          <a:lstStyle/>
          <a:p>
            <a:pPr indent="0" marL="0">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Superposition</a:t>
            </a:r>
            <a:endParaRPr lang="en-US" sz="1900" dirty="0"/>
          </a:p>
        </p:txBody>
      </p:sp>
      <p:sp>
        <p:nvSpPr>
          <p:cNvPr id="7" name="Text 4"/>
          <p:cNvSpPr/>
          <p:nvPr/>
        </p:nvSpPr>
        <p:spPr>
          <a:xfrm>
            <a:off x="1502212" y="3851672"/>
            <a:ext cx="2958584" cy="1779984"/>
          </a:xfrm>
          <a:prstGeom prst="rect">
            <a:avLst/>
          </a:prstGeom>
          <a:noFill/>
          <a:ln/>
        </p:spPr>
        <p:txBody>
          <a:bodyPr wrap="square" lIns="0" tIns="0" rIns="0" bIns="0" rtlCol="0" anchor="t"/>
          <a:lstStyle/>
          <a:p>
            <a:pPr indent="0" marL="0">
              <a:lnSpc>
                <a:spcPts val="2800"/>
              </a:lnSpc>
              <a:buNone/>
            </a:pPr>
            <a:r>
              <a:rPr lang="en-US" sz="1750" dirty="0">
                <a:solidFill>
                  <a:srgbClr val="E0E4E6"/>
                </a:solidFill>
                <a:latin typeface="Barlow" pitchFamily="34" charset="0"/>
                <a:ea typeface="Barlow" pitchFamily="34" charset="-122"/>
                <a:cs typeface="Barlow" pitchFamily="34" charset="-120"/>
              </a:rPr>
              <a:t>Unlike classical bits, qubits can exist in multiple states simultaneously, enabling exponentially more information to be encoded.</a:t>
            </a:r>
            <a:endParaRPr lang="en-US" sz="1750" dirty="0"/>
          </a:p>
        </p:txBody>
      </p:sp>
      <p:sp>
        <p:nvSpPr>
          <p:cNvPr id="8" name="Shape 5"/>
          <p:cNvSpPr/>
          <p:nvPr/>
        </p:nvSpPr>
        <p:spPr>
          <a:xfrm>
            <a:off x="4683323" y="3409117"/>
            <a:ext cx="500777" cy="500777"/>
          </a:xfrm>
          <a:prstGeom prst="roundRect">
            <a:avLst>
              <a:gd name="adj" fmla="val 66668"/>
            </a:avLst>
          </a:prstGeom>
          <a:solidFill>
            <a:srgbClr val="0A081B"/>
          </a:solidFill>
          <a:ln w="22860">
            <a:solidFill>
              <a:srgbClr val="29DDDA"/>
            </a:solidFill>
            <a:prstDash val="solid"/>
          </a:ln>
        </p:spPr>
      </p:sp>
      <p:sp>
        <p:nvSpPr>
          <p:cNvPr id="9" name="Text 6"/>
          <p:cNvSpPr/>
          <p:nvPr/>
        </p:nvSpPr>
        <p:spPr>
          <a:xfrm>
            <a:off x="4851202" y="3511153"/>
            <a:ext cx="165021" cy="296704"/>
          </a:xfrm>
          <a:prstGeom prst="rect">
            <a:avLst/>
          </a:prstGeom>
          <a:noFill/>
          <a:ln/>
        </p:spPr>
        <p:txBody>
          <a:bodyPr wrap="none" lIns="0" tIns="0" rIns="0" bIns="0" rtlCol="0" anchor="t"/>
          <a:lstStyle/>
          <a:p>
            <a:pPr algn="ctr" indent="0" marL="0">
              <a:lnSpc>
                <a:spcPts val="2300"/>
              </a:lnSpc>
              <a:buNone/>
            </a:pPr>
            <a:r>
              <a:rPr lang="en-US" sz="2300" b="1" dirty="0">
                <a:solidFill>
                  <a:srgbClr val="E0E4E6"/>
                </a:solidFill>
                <a:latin typeface="Spline Sans Bold" pitchFamily="34" charset="0"/>
                <a:ea typeface="Spline Sans Bold" pitchFamily="34" charset="-122"/>
                <a:cs typeface="Spline Sans Bold" pitchFamily="34" charset="-120"/>
              </a:rPr>
              <a:t>2</a:t>
            </a:r>
            <a:endParaRPr lang="en-US" sz="2300" dirty="0"/>
          </a:p>
        </p:txBody>
      </p:sp>
      <p:sp>
        <p:nvSpPr>
          <p:cNvPr id="10" name="Text 7"/>
          <p:cNvSpPr/>
          <p:nvPr/>
        </p:nvSpPr>
        <p:spPr>
          <a:xfrm>
            <a:off x="5406628" y="3409117"/>
            <a:ext cx="2472928" cy="309086"/>
          </a:xfrm>
          <a:prstGeom prst="rect">
            <a:avLst/>
          </a:prstGeom>
          <a:noFill/>
          <a:ln/>
        </p:spPr>
        <p:txBody>
          <a:bodyPr wrap="none" lIns="0" tIns="0" rIns="0" bIns="0" rtlCol="0" anchor="t"/>
          <a:lstStyle/>
          <a:p>
            <a:pPr indent="0" marL="0">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Entanglement</a:t>
            </a:r>
            <a:endParaRPr lang="en-US" sz="1900" dirty="0"/>
          </a:p>
        </p:txBody>
      </p:sp>
      <p:sp>
        <p:nvSpPr>
          <p:cNvPr id="11" name="Text 8"/>
          <p:cNvSpPr/>
          <p:nvPr/>
        </p:nvSpPr>
        <p:spPr>
          <a:xfrm>
            <a:off x="5406628" y="3851672"/>
            <a:ext cx="2958584" cy="1423988"/>
          </a:xfrm>
          <a:prstGeom prst="rect">
            <a:avLst/>
          </a:prstGeom>
          <a:noFill/>
          <a:ln/>
        </p:spPr>
        <p:txBody>
          <a:bodyPr wrap="square" lIns="0" tIns="0" rIns="0" bIns="0" rtlCol="0" anchor="t"/>
          <a:lstStyle/>
          <a:p>
            <a:pPr indent="0" marL="0">
              <a:lnSpc>
                <a:spcPts val="2800"/>
              </a:lnSpc>
              <a:buNone/>
            </a:pPr>
            <a:r>
              <a:rPr lang="en-US" sz="1750" dirty="0">
                <a:solidFill>
                  <a:srgbClr val="E0E4E6"/>
                </a:solidFill>
                <a:latin typeface="Barlow" pitchFamily="34" charset="0"/>
                <a:ea typeface="Barlow" pitchFamily="34" charset="-122"/>
                <a:cs typeface="Barlow" pitchFamily="34" charset="-120"/>
              </a:rPr>
              <a:t>Qubits can become "entangled", allowing their properties to be linked, even over large distances.</a:t>
            </a:r>
            <a:endParaRPr lang="en-US" sz="1750" dirty="0"/>
          </a:p>
        </p:txBody>
      </p:sp>
      <p:sp>
        <p:nvSpPr>
          <p:cNvPr id="12" name="Shape 9"/>
          <p:cNvSpPr/>
          <p:nvPr/>
        </p:nvSpPr>
        <p:spPr>
          <a:xfrm>
            <a:off x="778907" y="6104573"/>
            <a:ext cx="500777" cy="500777"/>
          </a:xfrm>
          <a:prstGeom prst="roundRect">
            <a:avLst>
              <a:gd name="adj" fmla="val 66668"/>
            </a:avLst>
          </a:prstGeom>
          <a:solidFill>
            <a:srgbClr val="0A081B"/>
          </a:solidFill>
          <a:ln w="22860">
            <a:solidFill>
              <a:srgbClr val="37A7E7"/>
            </a:solidFill>
            <a:prstDash val="solid"/>
          </a:ln>
        </p:spPr>
      </p:sp>
      <p:sp>
        <p:nvSpPr>
          <p:cNvPr id="13" name="Text 10"/>
          <p:cNvSpPr/>
          <p:nvPr/>
        </p:nvSpPr>
        <p:spPr>
          <a:xfrm>
            <a:off x="942380" y="6206609"/>
            <a:ext cx="173831" cy="296704"/>
          </a:xfrm>
          <a:prstGeom prst="rect">
            <a:avLst/>
          </a:prstGeom>
          <a:noFill/>
          <a:ln/>
        </p:spPr>
        <p:txBody>
          <a:bodyPr wrap="none" lIns="0" tIns="0" rIns="0" bIns="0" rtlCol="0" anchor="t"/>
          <a:lstStyle/>
          <a:p>
            <a:pPr algn="ctr" indent="0" marL="0">
              <a:lnSpc>
                <a:spcPts val="2300"/>
              </a:lnSpc>
              <a:buNone/>
            </a:pPr>
            <a:r>
              <a:rPr lang="en-US" sz="2300" b="1" dirty="0">
                <a:solidFill>
                  <a:srgbClr val="E0E4E6"/>
                </a:solidFill>
                <a:latin typeface="Spline Sans Bold" pitchFamily="34" charset="0"/>
                <a:ea typeface="Spline Sans Bold" pitchFamily="34" charset="-122"/>
                <a:cs typeface="Spline Sans Bold" pitchFamily="34" charset="-120"/>
              </a:rPr>
              <a:t>3</a:t>
            </a:r>
            <a:endParaRPr lang="en-US" sz="2300" dirty="0"/>
          </a:p>
        </p:txBody>
      </p:sp>
      <p:sp>
        <p:nvSpPr>
          <p:cNvPr id="14" name="Text 11"/>
          <p:cNvSpPr/>
          <p:nvPr/>
        </p:nvSpPr>
        <p:spPr>
          <a:xfrm>
            <a:off x="1502212" y="6104573"/>
            <a:ext cx="2472928" cy="309086"/>
          </a:xfrm>
          <a:prstGeom prst="rect">
            <a:avLst/>
          </a:prstGeom>
          <a:noFill/>
          <a:ln/>
        </p:spPr>
        <p:txBody>
          <a:bodyPr wrap="none" lIns="0" tIns="0" rIns="0" bIns="0" rtlCol="0" anchor="t"/>
          <a:lstStyle/>
          <a:p>
            <a:pPr indent="0" marL="0">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Measurement</a:t>
            </a:r>
            <a:endParaRPr lang="en-US" sz="1900" dirty="0"/>
          </a:p>
        </p:txBody>
      </p:sp>
      <p:sp>
        <p:nvSpPr>
          <p:cNvPr id="15" name="Text 12"/>
          <p:cNvSpPr/>
          <p:nvPr/>
        </p:nvSpPr>
        <p:spPr>
          <a:xfrm>
            <a:off x="1502212" y="6547128"/>
            <a:ext cx="6862882" cy="711994"/>
          </a:xfrm>
          <a:prstGeom prst="rect">
            <a:avLst/>
          </a:prstGeom>
          <a:noFill/>
          <a:ln/>
        </p:spPr>
        <p:txBody>
          <a:bodyPr wrap="square" lIns="0" tIns="0" rIns="0" bIns="0" rtlCol="0" anchor="t"/>
          <a:lstStyle/>
          <a:p>
            <a:pPr indent="0" marL="0">
              <a:lnSpc>
                <a:spcPts val="2800"/>
              </a:lnSpc>
              <a:buNone/>
            </a:pPr>
            <a:r>
              <a:rPr lang="en-US" sz="1750" dirty="0">
                <a:solidFill>
                  <a:srgbClr val="E0E4E6"/>
                </a:solidFill>
                <a:latin typeface="Barlow" pitchFamily="34" charset="0"/>
                <a:ea typeface="Barlow" pitchFamily="34" charset="-122"/>
                <a:cs typeface="Barlow" pitchFamily="34" charset="-120"/>
              </a:rPr>
              <a:t>Observing a qubit causes it to collapse into a definite state, disrupting the delicate quantum system.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726883"/>
            <a:ext cx="12902327" cy="1371600"/>
          </a:xfrm>
          <a:prstGeom prst="rect">
            <a:avLst/>
          </a:prstGeom>
          <a:noFill/>
          <a:ln/>
        </p:spPr>
        <p:txBody>
          <a:bodyPr wrap="squar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Superposition and Uncertainty: The Foundations of Quantum Mechanics</a:t>
            </a:r>
            <a:endParaRPr lang="en-US" sz="4300" dirty="0"/>
          </a:p>
        </p:txBody>
      </p:sp>
      <p:sp>
        <p:nvSpPr>
          <p:cNvPr id="3" name="Text 1"/>
          <p:cNvSpPr/>
          <p:nvPr/>
        </p:nvSpPr>
        <p:spPr>
          <a:xfrm>
            <a:off x="864037" y="3715583"/>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Superposition</a:t>
            </a:r>
            <a:endParaRPr lang="en-US" sz="2150" dirty="0"/>
          </a:p>
        </p:txBody>
      </p:sp>
      <p:sp>
        <p:nvSpPr>
          <p:cNvPr id="4" name="Text 2"/>
          <p:cNvSpPr/>
          <p:nvPr/>
        </p:nvSpPr>
        <p:spPr>
          <a:xfrm>
            <a:off x="864037" y="4305300"/>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Quantum particles can exist in multiple states simultaneously, challenging our classical understanding of reality.</a:t>
            </a:r>
            <a:endParaRPr lang="en-US" sz="1900" dirty="0"/>
          </a:p>
        </p:txBody>
      </p:sp>
      <p:sp>
        <p:nvSpPr>
          <p:cNvPr id="5" name="Text 3"/>
          <p:cNvSpPr/>
          <p:nvPr/>
        </p:nvSpPr>
        <p:spPr>
          <a:xfrm>
            <a:off x="5372695" y="3715583"/>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Uncertainty Principle</a:t>
            </a:r>
            <a:endParaRPr lang="en-US" sz="2150" dirty="0"/>
          </a:p>
        </p:txBody>
      </p:sp>
      <p:sp>
        <p:nvSpPr>
          <p:cNvPr id="6" name="Text 4"/>
          <p:cNvSpPr/>
          <p:nvPr/>
        </p:nvSpPr>
        <p:spPr>
          <a:xfrm>
            <a:off x="5372695" y="4305300"/>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The more precisely the position of a particle is determined, the less precisely its momentum can be known, and vice versa.</a:t>
            </a:r>
            <a:endParaRPr lang="en-US" sz="1900" dirty="0"/>
          </a:p>
        </p:txBody>
      </p:sp>
      <p:sp>
        <p:nvSpPr>
          <p:cNvPr id="7" name="Text 5"/>
          <p:cNvSpPr/>
          <p:nvPr/>
        </p:nvSpPr>
        <p:spPr>
          <a:xfrm>
            <a:off x="9881354" y="3715583"/>
            <a:ext cx="3138368"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Quantum Indeterminacy</a:t>
            </a:r>
            <a:endParaRPr lang="en-US" sz="2150" dirty="0"/>
          </a:p>
        </p:txBody>
      </p:sp>
      <p:sp>
        <p:nvSpPr>
          <p:cNvPr id="8" name="Text 6"/>
          <p:cNvSpPr/>
          <p:nvPr/>
        </p:nvSpPr>
        <p:spPr>
          <a:xfrm>
            <a:off x="9881354" y="4305300"/>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The outcome of a quantum measurement is inherently unpredictable, introducing fundamental randomness into the universe.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3069" y="713899"/>
            <a:ext cx="7657862" cy="1769150"/>
          </a:xfrm>
          <a:prstGeom prst="rect">
            <a:avLst/>
          </a:prstGeom>
          <a:noFill/>
          <a:ln/>
        </p:spPr>
        <p:txBody>
          <a:bodyPr wrap="square" lIns="0" tIns="0" rIns="0" bIns="0" rtlCol="0" anchor="t"/>
          <a:lstStyle/>
          <a:p>
            <a:pPr indent="0" marL="0">
              <a:lnSpc>
                <a:spcPts val="4600"/>
              </a:lnSpc>
              <a:buNone/>
            </a:pPr>
            <a:r>
              <a:rPr lang="en-US" sz="3700" b="1" dirty="0">
                <a:solidFill>
                  <a:srgbClr val="F0FCFF"/>
                </a:solidFill>
                <a:latin typeface="Spline Sans Bold" pitchFamily="34" charset="0"/>
                <a:ea typeface="Spline Sans Bold" pitchFamily="34" charset="-122"/>
                <a:cs typeface="Spline Sans Bold" pitchFamily="34" charset="-120"/>
              </a:rPr>
              <a:t>No-Cloning Theorem: Preventing Eavesdropping in Quantum Networks</a:t>
            </a:r>
            <a:endParaRPr lang="en-US" sz="3700" dirty="0"/>
          </a:p>
        </p:txBody>
      </p:sp>
      <p:sp>
        <p:nvSpPr>
          <p:cNvPr id="4" name="Shape 1"/>
          <p:cNvSpPr/>
          <p:nvPr/>
        </p:nvSpPr>
        <p:spPr>
          <a:xfrm>
            <a:off x="743069" y="2801541"/>
            <a:ext cx="3722846" cy="2590443"/>
          </a:xfrm>
          <a:prstGeom prst="roundRect">
            <a:avLst>
              <a:gd name="adj" fmla="val 12295"/>
            </a:avLst>
          </a:prstGeom>
          <a:solidFill>
            <a:srgbClr val="0A081B"/>
          </a:solidFill>
          <a:ln w="22860">
            <a:solidFill>
              <a:srgbClr val="16FFBB"/>
            </a:solidFill>
            <a:prstDash val="solid"/>
          </a:ln>
        </p:spPr>
      </p:sp>
      <p:sp>
        <p:nvSpPr>
          <p:cNvPr id="5" name="Text 2"/>
          <p:cNvSpPr/>
          <p:nvPr/>
        </p:nvSpPr>
        <p:spPr>
          <a:xfrm>
            <a:off x="978218" y="3036689"/>
            <a:ext cx="2359223" cy="294918"/>
          </a:xfrm>
          <a:prstGeom prst="rect">
            <a:avLst/>
          </a:prstGeom>
          <a:noFill/>
          <a:ln/>
        </p:spPr>
        <p:txBody>
          <a:bodyPr wrap="none" lIns="0" tIns="0" rIns="0" bIns="0" rtlCol="0" anchor="t"/>
          <a:lstStyle/>
          <a:p>
            <a:pPr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Unique States</a:t>
            </a:r>
            <a:endParaRPr lang="en-US" sz="1850" dirty="0"/>
          </a:p>
        </p:txBody>
      </p:sp>
      <p:sp>
        <p:nvSpPr>
          <p:cNvPr id="6" name="Text 3"/>
          <p:cNvSpPr/>
          <p:nvPr/>
        </p:nvSpPr>
        <p:spPr>
          <a:xfrm>
            <a:off x="978218" y="3459004"/>
            <a:ext cx="3252549" cy="1697831"/>
          </a:xfrm>
          <a:prstGeom prst="rect">
            <a:avLst/>
          </a:prstGeom>
          <a:noFill/>
          <a:ln/>
        </p:spPr>
        <p:txBody>
          <a:bodyPr wrap="square" lIns="0" tIns="0" rIns="0" bIns="0" rtlCol="0" anchor="t"/>
          <a:lstStyle/>
          <a:p>
            <a:pPr indent="0" marL="0">
              <a:lnSpc>
                <a:spcPts val="2650"/>
              </a:lnSpc>
              <a:buNone/>
            </a:pPr>
            <a:r>
              <a:rPr lang="en-US" sz="1650" dirty="0">
                <a:solidFill>
                  <a:srgbClr val="E0E4E6"/>
                </a:solidFill>
                <a:latin typeface="Barlow" pitchFamily="34" charset="0"/>
                <a:ea typeface="Barlow" pitchFamily="34" charset="-122"/>
                <a:cs typeface="Barlow" pitchFamily="34" charset="-120"/>
              </a:rPr>
              <a:t>Quantum states cannot be perfectly copied or cloned, preventing eavesdroppers from intercepting and duplicating the quantum signals.</a:t>
            </a:r>
            <a:endParaRPr lang="en-US" sz="1650" dirty="0"/>
          </a:p>
        </p:txBody>
      </p:sp>
      <p:sp>
        <p:nvSpPr>
          <p:cNvPr id="7" name="Shape 4"/>
          <p:cNvSpPr/>
          <p:nvPr/>
        </p:nvSpPr>
        <p:spPr>
          <a:xfrm>
            <a:off x="4678204" y="2801541"/>
            <a:ext cx="3722846" cy="2590443"/>
          </a:xfrm>
          <a:prstGeom prst="roundRect">
            <a:avLst>
              <a:gd name="adj" fmla="val 12295"/>
            </a:avLst>
          </a:prstGeom>
          <a:solidFill>
            <a:srgbClr val="0A081B"/>
          </a:solidFill>
          <a:ln w="22860">
            <a:solidFill>
              <a:srgbClr val="29DDDA"/>
            </a:solidFill>
            <a:prstDash val="solid"/>
          </a:ln>
        </p:spPr>
      </p:sp>
      <p:sp>
        <p:nvSpPr>
          <p:cNvPr id="8" name="Text 5"/>
          <p:cNvSpPr/>
          <p:nvPr/>
        </p:nvSpPr>
        <p:spPr>
          <a:xfrm>
            <a:off x="4913352" y="3036689"/>
            <a:ext cx="2768441" cy="294918"/>
          </a:xfrm>
          <a:prstGeom prst="rect">
            <a:avLst/>
          </a:prstGeom>
          <a:noFill/>
          <a:ln/>
        </p:spPr>
        <p:txBody>
          <a:bodyPr wrap="none" lIns="0" tIns="0" rIns="0" bIns="0" rtlCol="0" anchor="t"/>
          <a:lstStyle/>
          <a:p>
            <a:pPr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Measurement Disruption</a:t>
            </a:r>
            <a:endParaRPr lang="en-US" sz="1850" dirty="0"/>
          </a:p>
        </p:txBody>
      </p:sp>
      <p:sp>
        <p:nvSpPr>
          <p:cNvPr id="9" name="Text 6"/>
          <p:cNvSpPr/>
          <p:nvPr/>
        </p:nvSpPr>
        <p:spPr>
          <a:xfrm>
            <a:off x="4913352" y="3459004"/>
            <a:ext cx="3252549" cy="1697831"/>
          </a:xfrm>
          <a:prstGeom prst="rect">
            <a:avLst/>
          </a:prstGeom>
          <a:noFill/>
          <a:ln/>
        </p:spPr>
        <p:txBody>
          <a:bodyPr wrap="square" lIns="0" tIns="0" rIns="0" bIns="0" rtlCol="0" anchor="t"/>
          <a:lstStyle/>
          <a:p>
            <a:pPr indent="0" marL="0">
              <a:lnSpc>
                <a:spcPts val="2650"/>
              </a:lnSpc>
              <a:buNone/>
            </a:pPr>
            <a:r>
              <a:rPr lang="en-US" sz="1650" dirty="0">
                <a:solidFill>
                  <a:srgbClr val="E0E4E6"/>
                </a:solidFill>
                <a:latin typeface="Barlow" pitchFamily="34" charset="0"/>
                <a:ea typeface="Barlow" pitchFamily="34" charset="-122"/>
                <a:cs typeface="Barlow" pitchFamily="34" charset="-120"/>
              </a:rPr>
              <a:t>Any attempt to measure or copy the quantum states will inevitably disturb the system, alerting the communicating parties to the presence of an eavesdropper.</a:t>
            </a:r>
            <a:endParaRPr lang="en-US" sz="1650" dirty="0"/>
          </a:p>
        </p:txBody>
      </p:sp>
      <p:sp>
        <p:nvSpPr>
          <p:cNvPr id="10" name="Shape 7"/>
          <p:cNvSpPr/>
          <p:nvPr/>
        </p:nvSpPr>
        <p:spPr>
          <a:xfrm>
            <a:off x="743069" y="5604272"/>
            <a:ext cx="7657862" cy="1911310"/>
          </a:xfrm>
          <a:prstGeom prst="roundRect">
            <a:avLst>
              <a:gd name="adj" fmla="val 16664"/>
            </a:avLst>
          </a:prstGeom>
          <a:solidFill>
            <a:srgbClr val="0A081B"/>
          </a:solidFill>
          <a:ln w="22860">
            <a:solidFill>
              <a:srgbClr val="37A7E7"/>
            </a:solidFill>
            <a:prstDash val="solid"/>
          </a:ln>
        </p:spPr>
      </p:sp>
      <p:sp>
        <p:nvSpPr>
          <p:cNvPr id="11" name="Text 8"/>
          <p:cNvSpPr/>
          <p:nvPr/>
        </p:nvSpPr>
        <p:spPr>
          <a:xfrm>
            <a:off x="978218" y="5839420"/>
            <a:ext cx="2691408" cy="294918"/>
          </a:xfrm>
          <a:prstGeom prst="rect">
            <a:avLst/>
          </a:prstGeom>
          <a:noFill/>
          <a:ln/>
        </p:spPr>
        <p:txBody>
          <a:bodyPr wrap="none" lIns="0" tIns="0" rIns="0" bIns="0" rtlCol="0" anchor="t"/>
          <a:lstStyle/>
          <a:p>
            <a:pPr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Unbreakable Encryption</a:t>
            </a:r>
            <a:endParaRPr lang="en-US" sz="1850" dirty="0"/>
          </a:p>
        </p:txBody>
      </p:sp>
      <p:sp>
        <p:nvSpPr>
          <p:cNvPr id="12" name="Text 9"/>
          <p:cNvSpPr/>
          <p:nvPr/>
        </p:nvSpPr>
        <p:spPr>
          <a:xfrm>
            <a:off x="978218" y="6261735"/>
            <a:ext cx="7187565" cy="1018699"/>
          </a:xfrm>
          <a:prstGeom prst="rect">
            <a:avLst/>
          </a:prstGeom>
          <a:noFill/>
          <a:ln/>
        </p:spPr>
        <p:txBody>
          <a:bodyPr wrap="square" lIns="0" tIns="0" rIns="0" bIns="0" rtlCol="0" anchor="t"/>
          <a:lstStyle/>
          <a:p>
            <a:pPr indent="0" marL="0">
              <a:lnSpc>
                <a:spcPts val="2650"/>
              </a:lnSpc>
              <a:buNone/>
            </a:pPr>
            <a:r>
              <a:rPr lang="en-US" sz="1650" dirty="0">
                <a:solidFill>
                  <a:srgbClr val="E0E4E6"/>
                </a:solidFill>
                <a:latin typeface="Barlow" pitchFamily="34" charset="0"/>
                <a:ea typeface="Barlow" pitchFamily="34" charset="-122"/>
                <a:cs typeface="Barlow" pitchFamily="34" charset="-120"/>
              </a:rPr>
              <a:t>The no-cloning theorem ensures that quantum cryptography offers a level of security that is theoretically unbreakable, even by the most advanced classical computers.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696"/>
          </a:xfrm>
          <a:prstGeom prst="rect">
            <a:avLst/>
          </a:prstGeom>
        </p:spPr>
      </p:pic>
      <p:sp>
        <p:nvSpPr>
          <p:cNvPr id="3" name="Text 0"/>
          <p:cNvSpPr/>
          <p:nvPr/>
        </p:nvSpPr>
        <p:spPr>
          <a:xfrm>
            <a:off x="6132076" y="507325"/>
            <a:ext cx="7852648" cy="1025128"/>
          </a:xfrm>
          <a:prstGeom prst="rect">
            <a:avLst/>
          </a:prstGeom>
          <a:noFill/>
          <a:ln/>
        </p:spPr>
        <p:txBody>
          <a:bodyPr wrap="square" lIns="0" tIns="0" rIns="0" bIns="0" rtlCol="0" anchor="t"/>
          <a:lstStyle/>
          <a:p>
            <a:pPr indent="0" marL="0">
              <a:lnSpc>
                <a:spcPts val="4000"/>
              </a:lnSpc>
              <a:buNone/>
            </a:pPr>
            <a:r>
              <a:rPr lang="en-US" sz="3200" b="1" dirty="0">
                <a:solidFill>
                  <a:srgbClr val="F0FCFF"/>
                </a:solidFill>
                <a:latin typeface="Spline Sans Bold" pitchFamily="34" charset="0"/>
                <a:ea typeface="Spline Sans Bold" pitchFamily="34" charset="-122"/>
                <a:cs typeface="Spline Sans Bold" pitchFamily="34" charset="-120"/>
              </a:rPr>
              <a:t>Entanglement: Quantum Phenomena Enabling Secure Communication</a:t>
            </a:r>
            <a:endParaRPr lang="en-US" sz="3200" dirty="0"/>
          </a:p>
        </p:txBody>
      </p:sp>
      <p:pic>
        <p:nvPicPr>
          <p:cNvPr id="4" name="Image 1" descr="preencoded.png">    </p:cNvPr>
          <p:cNvPicPr>
            <a:picLocks noChangeAspect="1"/>
          </p:cNvPicPr>
          <p:nvPr/>
        </p:nvPicPr>
        <p:blipFill>
          <a:blip r:embed="rId2"/>
          <a:stretch>
            <a:fillRect/>
          </a:stretch>
        </p:blipFill>
        <p:spPr>
          <a:xfrm>
            <a:off x="6132076" y="1809155"/>
            <a:ext cx="461248" cy="461248"/>
          </a:xfrm>
          <a:prstGeom prst="rect">
            <a:avLst/>
          </a:prstGeom>
        </p:spPr>
      </p:pic>
      <p:sp>
        <p:nvSpPr>
          <p:cNvPr id="5" name="Text 1"/>
          <p:cNvSpPr/>
          <p:nvPr/>
        </p:nvSpPr>
        <p:spPr>
          <a:xfrm>
            <a:off x="6132076" y="2454831"/>
            <a:ext cx="2533650" cy="256223"/>
          </a:xfrm>
          <a:prstGeom prst="rect">
            <a:avLst/>
          </a:prstGeom>
          <a:noFill/>
          <a:ln/>
        </p:spPr>
        <p:txBody>
          <a:bodyPr wrap="none" lIns="0" tIns="0" rIns="0" bIns="0" rtlCol="0" anchor="t"/>
          <a:lstStyle/>
          <a:p>
            <a:pPr algn="l" indent="0" marL="0">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Instantaneous Correlation</a:t>
            </a:r>
            <a:endParaRPr lang="en-US" sz="1600" dirty="0"/>
          </a:p>
        </p:txBody>
      </p:sp>
      <p:sp>
        <p:nvSpPr>
          <p:cNvPr id="6" name="Text 2"/>
          <p:cNvSpPr/>
          <p:nvPr/>
        </p:nvSpPr>
        <p:spPr>
          <a:xfrm>
            <a:off x="6132076" y="2821662"/>
            <a:ext cx="7852648" cy="590550"/>
          </a:xfrm>
          <a:prstGeom prst="rect">
            <a:avLst/>
          </a:prstGeom>
          <a:noFill/>
          <a:ln/>
        </p:spPr>
        <p:txBody>
          <a:bodyPr wrap="square" lIns="0" tIns="0" rIns="0" bIns="0" rtlCol="0" anchor="t"/>
          <a:lstStyle/>
          <a:p>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Entangled qubits exhibit instantaneous correlation, even when separated by large distances, enabling the transmission of information without a physical medium.</a:t>
            </a:r>
            <a:endParaRPr lang="en-US" sz="1450" dirty="0"/>
          </a:p>
        </p:txBody>
      </p:sp>
      <p:pic>
        <p:nvPicPr>
          <p:cNvPr id="7" name="Image 2" descr="preencoded.png">    </p:cNvPr>
          <p:cNvPicPr>
            <a:picLocks noChangeAspect="1"/>
          </p:cNvPicPr>
          <p:nvPr/>
        </p:nvPicPr>
        <p:blipFill>
          <a:blip r:embed="rId3"/>
          <a:stretch>
            <a:fillRect/>
          </a:stretch>
        </p:blipFill>
        <p:spPr>
          <a:xfrm>
            <a:off x="6132076" y="3965734"/>
            <a:ext cx="461248" cy="461248"/>
          </a:xfrm>
          <a:prstGeom prst="rect">
            <a:avLst/>
          </a:prstGeom>
        </p:spPr>
      </p:pic>
      <p:sp>
        <p:nvSpPr>
          <p:cNvPr id="8" name="Text 3"/>
          <p:cNvSpPr/>
          <p:nvPr/>
        </p:nvSpPr>
        <p:spPr>
          <a:xfrm>
            <a:off x="6132076" y="4611410"/>
            <a:ext cx="2434352" cy="256223"/>
          </a:xfrm>
          <a:prstGeom prst="rect">
            <a:avLst/>
          </a:prstGeom>
          <a:noFill/>
          <a:ln/>
        </p:spPr>
        <p:txBody>
          <a:bodyPr wrap="none" lIns="0" tIns="0" rIns="0" bIns="0" rtlCol="0" anchor="t"/>
          <a:lstStyle/>
          <a:p>
            <a:pPr algn="l" indent="0" marL="0">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Eavesdropping Detection</a:t>
            </a:r>
            <a:endParaRPr lang="en-US" sz="1600" dirty="0"/>
          </a:p>
        </p:txBody>
      </p:sp>
      <p:sp>
        <p:nvSpPr>
          <p:cNvPr id="9" name="Text 4"/>
          <p:cNvSpPr/>
          <p:nvPr/>
        </p:nvSpPr>
        <p:spPr>
          <a:xfrm>
            <a:off x="6132076" y="4978241"/>
            <a:ext cx="7852648" cy="590550"/>
          </a:xfrm>
          <a:prstGeom prst="rect">
            <a:avLst/>
          </a:prstGeom>
          <a:noFill/>
          <a:ln/>
        </p:spPr>
        <p:txBody>
          <a:bodyPr wrap="square" lIns="0" tIns="0" rIns="0" bIns="0" rtlCol="0" anchor="t"/>
          <a:lstStyle/>
          <a:p>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Any attempt to measure or interact with the entangled qubits disrupts the delicate quantum state, alerting the communicating parties to the presence of an eavesdropper.</a:t>
            </a:r>
            <a:endParaRPr lang="en-US" sz="1450" dirty="0"/>
          </a:p>
        </p:txBody>
      </p:sp>
      <p:pic>
        <p:nvPicPr>
          <p:cNvPr id="10" name="Image 3" descr="preencoded.png">    </p:cNvPr>
          <p:cNvPicPr>
            <a:picLocks noChangeAspect="1"/>
          </p:cNvPicPr>
          <p:nvPr/>
        </p:nvPicPr>
        <p:blipFill>
          <a:blip r:embed="rId4"/>
          <a:stretch>
            <a:fillRect/>
          </a:stretch>
        </p:blipFill>
        <p:spPr>
          <a:xfrm>
            <a:off x="6132076" y="6122313"/>
            <a:ext cx="461248" cy="461248"/>
          </a:xfrm>
          <a:prstGeom prst="rect">
            <a:avLst/>
          </a:prstGeom>
        </p:spPr>
      </p:pic>
      <p:sp>
        <p:nvSpPr>
          <p:cNvPr id="11" name="Text 5"/>
          <p:cNvSpPr/>
          <p:nvPr/>
        </p:nvSpPr>
        <p:spPr>
          <a:xfrm>
            <a:off x="6132076" y="6767989"/>
            <a:ext cx="2926199" cy="256223"/>
          </a:xfrm>
          <a:prstGeom prst="rect">
            <a:avLst/>
          </a:prstGeom>
          <a:noFill/>
          <a:ln/>
        </p:spPr>
        <p:txBody>
          <a:bodyPr wrap="none" lIns="0" tIns="0" rIns="0" bIns="0" rtlCol="0" anchor="t"/>
          <a:lstStyle/>
          <a:p>
            <a:pPr algn="l" indent="0" marL="0">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Cryptographic Key Generation</a:t>
            </a:r>
            <a:endParaRPr lang="en-US" sz="1600" dirty="0"/>
          </a:p>
        </p:txBody>
      </p:sp>
      <p:sp>
        <p:nvSpPr>
          <p:cNvPr id="12" name="Text 6"/>
          <p:cNvSpPr/>
          <p:nvPr/>
        </p:nvSpPr>
        <p:spPr>
          <a:xfrm>
            <a:off x="6132076" y="7134820"/>
            <a:ext cx="7852648" cy="590550"/>
          </a:xfrm>
          <a:prstGeom prst="rect">
            <a:avLst/>
          </a:prstGeom>
          <a:noFill/>
          <a:ln/>
        </p:spPr>
        <p:txBody>
          <a:bodyPr wrap="square" lIns="0" tIns="0" rIns="0" bIns="0" rtlCol="0" anchor="t"/>
          <a:lstStyle/>
          <a:p>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Entanglement can be used to generate a shared, secret cryptographic key that is immune to eavesdropping, forming the basis of quantum key distribution.</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114782"/>
            <a:ext cx="7415927" cy="1371600"/>
          </a:xfrm>
          <a:prstGeom prst="rect">
            <a:avLst/>
          </a:prstGeom>
          <a:noFill/>
          <a:ln/>
        </p:spPr>
        <p:txBody>
          <a:bodyPr wrap="squar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Quantum Key Distribution (QKD)</a:t>
            </a:r>
            <a:endParaRPr lang="en-US" sz="4300" dirty="0"/>
          </a:p>
        </p:txBody>
      </p:sp>
      <p:sp>
        <p:nvSpPr>
          <p:cNvPr id="4" name="Shape 1"/>
          <p:cNvSpPr/>
          <p:nvPr/>
        </p:nvSpPr>
        <p:spPr>
          <a:xfrm>
            <a:off x="6350437" y="2856667"/>
            <a:ext cx="7415927" cy="4258151"/>
          </a:xfrm>
          <a:prstGeom prst="roundRect">
            <a:avLst>
              <a:gd name="adj" fmla="val 8697"/>
            </a:avLst>
          </a:prstGeom>
          <a:solidFill>
            <a:srgbClr val="0A081B"/>
          </a:solidFill>
          <a:ln w="30480">
            <a:solidFill>
              <a:srgbClr val="16FFBB"/>
            </a:solidFill>
            <a:prstDash val="solid"/>
          </a:ln>
        </p:spPr>
      </p:sp>
      <p:sp>
        <p:nvSpPr>
          <p:cNvPr id="5" name="Text 2"/>
          <p:cNvSpPr/>
          <p:nvPr/>
        </p:nvSpPr>
        <p:spPr>
          <a:xfrm>
            <a:off x="6627733" y="3133963"/>
            <a:ext cx="6861334" cy="2765346"/>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Quantum Key Distribution (QKD) is a secure communication method that uses the principles of quantum mechanics to enable two parties to generate a shared, random, secret key, which can be used to encrypt and decrypt messages. What makes QKD special is that it ensures the security of the key exchange process, even if an eavesdropper is trying to intercept the communication.</a:t>
            </a:r>
            <a:endParaRPr lang="en-US" sz="1900" dirty="0"/>
          </a:p>
        </p:txBody>
      </p:sp>
      <p:sp>
        <p:nvSpPr>
          <p:cNvPr id="6" name="Text 3"/>
          <p:cNvSpPr/>
          <p:nvPr/>
        </p:nvSpPr>
        <p:spPr>
          <a:xfrm>
            <a:off x="6627733" y="6047422"/>
            <a:ext cx="6861334" cy="790099"/>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The most common QKD protocol is the </a:t>
            </a:r>
            <a:pPr indent="0" marL="0">
              <a:lnSpc>
                <a:spcPts val="3100"/>
              </a:lnSpc>
              <a:buNone/>
            </a:pPr>
            <a:r>
              <a:rPr lang="en-US" sz="1900" b="1" dirty="0">
                <a:solidFill>
                  <a:srgbClr val="E0E4E6"/>
                </a:solidFill>
                <a:latin typeface="Barlow" pitchFamily="34" charset="0"/>
                <a:ea typeface="Barlow" pitchFamily="34" charset="-122"/>
                <a:cs typeface="Barlow" pitchFamily="34" charset="-120"/>
              </a:rPr>
              <a:t>BB84 protocol</a:t>
            </a:r>
            <a:pPr indent="0" marL="0">
              <a:lnSpc>
                <a:spcPts val="3100"/>
              </a:lnSpc>
              <a:buNone/>
            </a:pPr>
            <a:r>
              <a:rPr lang="en-US" sz="1900" dirty="0">
                <a:solidFill>
                  <a:srgbClr val="E0E4E6"/>
                </a:solidFill>
                <a:latin typeface="Barlow" pitchFamily="34" charset="0"/>
                <a:ea typeface="Barlow" pitchFamily="34" charset="-122"/>
                <a:cs typeface="Barlow" pitchFamily="34" charset="-120"/>
              </a:rPr>
              <a:t>, named after its inventors Charles Bennett and Gilles Brassard (1984). </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433"/>
          </a:xfrm>
          <a:prstGeom prst="rect">
            <a:avLst/>
          </a:prstGeom>
        </p:spPr>
      </p:pic>
      <p:sp>
        <p:nvSpPr>
          <p:cNvPr id="3" name="Text 0"/>
          <p:cNvSpPr/>
          <p:nvPr/>
        </p:nvSpPr>
        <p:spPr>
          <a:xfrm>
            <a:off x="6246733" y="597456"/>
            <a:ext cx="7623334" cy="1206818"/>
          </a:xfrm>
          <a:prstGeom prst="rect">
            <a:avLst/>
          </a:prstGeom>
          <a:noFill/>
          <a:ln/>
        </p:spPr>
        <p:txBody>
          <a:bodyPr wrap="square" lIns="0" tIns="0" rIns="0" bIns="0" rtlCol="0" anchor="t"/>
          <a:lstStyle/>
          <a:p>
            <a:pPr indent="0" marL="0">
              <a:lnSpc>
                <a:spcPts val="4750"/>
              </a:lnSpc>
              <a:buNone/>
            </a:pPr>
            <a:r>
              <a:rPr lang="en-US" sz="3800" b="1" dirty="0">
                <a:solidFill>
                  <a:srgbClr val="F0FCFF"/>
                </a:solidFill>
                <a:latin typeface="Spline Sans Bold" pitchFamily="34" charset="0"/>
                <a:ea typeface="Spline Sans Bold" pitchFamily="34" charset="-122"/>
                <a:cs typeface="Spline Sans Bold" pitchFamily="34" charset="-120"/>
              </a:rPr>
              <a:t>Quantum Key Distribution (QKD): Generating Shared, Secret Keys</a:t>
            </a:r>
            <a:endParaRPr lang="en-US" sz="3800" dirty="0"/>
          </a:p>
        </p:txBody>
      </p:sp>
      <p:sp>
        <p:nvSpPr>
          <p:cNvPr id="4" name="Shape 1"/>
          <p:cNvSpPr/>
          <p:nvPr/>
        </p:nvSpPr>
        <p:spPr>
          <a:xfrm>
            <a:off x="6557367" y="2130147"/>
            <a:ext cx="30480" cy="5502831"/>
          </a:xfrm>
          <a:prstGeom prst="roundRect">
            <a:avLst>
              <a:gd name="adj" fmla="val 1069236"/>
            </a:avLst>
          </a:prstGeom>
          <a:solidFill>
            <a:srgbClr val="FFFFFF">
              <a:alpha val="24000"/>
            </a:srgbClr>
          </a:solidFill>
          <a:ln/>
        </p:spPr>
      </p:sp>
      <p:sp>
        <p:nvSpPr>
          <p:cNvPr id="5" name="Shape 2"/>
          <p:cNvSpPr/>
          <p:nvPr/>
        </p:nvSpPr>
        <p:spPr>
          <a:xfrm>
            <a:off x="6786503" y="2603540"/>
            <a:ext cx="760333" cy="30480"/>
          </a:xfrm>
          <a:prstGeom prst="roundRect">
            <a:avLst>
              <a:gd name="adj" fmla="val 1069236"/>
            </a:avLst>
          </a:prstGeom>
          <a:solidFill>
            <a:srgbClr val="16FFBB"/>
          </a:solidFill>
          <a:ln/>
        </p:spPr>
      </p:sp>
      <p:sp>
        <p:nvSpPr>
          <p:cNvPr id="6" name="Shape 3"/>
          <p:cNvSpPr/>
          <p:nvPr/>
        </p:nvSpPr>
        <p:spPr>
          <a:xfrm>
            <a:off x="6328231" y="2374463"/>
            <a:ext cx="488752" cy="488752"/>
          </a:xfrm>
          <a:prstGeom prst="roundRect">
            <a:avLst>
              <a:gd name="adj" fmla="val 66681"/>
            </a:avLst>
          </a:prstGeom>
          <a:solidFill>
            <a:srgbClr val="0A081B"/>
          </a:solidFill>
          <a:ln w="22860">
            <a:solidFill>
              <a:srgbClr val="16FFBB"/>
            </a:solidFill>
            <a:prstDash val="solid"/>
          </a:ln>
        </p:spPr>
      </p:sp>
      <p:sp>
        <p:nvSpPr>
          <p:cNvPr id="7" name="Text 4"/>
          <p:cNvSpPr/>
          <p:nvPr/>
        </p:nvSpPr>
        <p:spPr>
          <a:xfrm>
            <a:off x="6509921" y="2474000"/>
            <a:ext cx="125254" cy="289679"/>
          </a:xfrm>
          <a:prstGeom prst="rect">
            <a:avLst/>
          </a:prstGeom>
          <a:noFill/>
          <a:ln/>
        </p:spPr>
        <p:txBody>
          <a:bodyPr wrap="none" lIns="0" tIns="0" rIns="0" bIns="0" rtlCol="0" anchor="t"/>
          <a:lstStyle/>
          <a:p>
            <a:pPr algn="ctr" indent="0" marL="0">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1</a:t>
            </a:r>
            <a:endParaRPr lang="en-US" sz="2250" dirty="0"/>
          </a:p>
        </p:txBody>
      </p:sp>
      <p:sp>
        <p:nvSpPr>
          <p:cNvPr id="8" name="Text 5"/>
          <p:cNvSpPr/>
          <p:nvPr/>
        </p:nvSpPr>
        <p:spPr>
          <a:xfrm>
            <a:off x="7767518" y="2347317"/>
            <a:ext cx="4146352" cy="301823"/>
          </a:xfrm>
          <a:prstGeom prst="rect">
            <a:avLst/>
          </a:prstGeom>
          <a:noFill/>
          <a:ln/>
        </p:spPr>
        <p:txBody>
          <a:bodyPr wrap="none" lIns="0" tIns="0" rIns="0" bIns="0" rtlCol="0" anchor="t"/>
          <a:lstStyle/>
          <a:p>
            <a:pPr algn="l" indent="0" marL="0">
              <a:lnSpc>
                <a:spcPts val="2350"/>
              </a:lnSpc>
              <a:buNone/>
            </a:pPr>
            <a:r>
              <a:rPr lang="en-US" sz="1900" b="1" dirty="0">
                <a:solidFill>
                  <a:srgbClr val="E0E4E6"/>
                </a:solidFill>
                <a:latin typeface="Spline Sans Bold" pitchFamily="34" charset="0"/>
                <a:ea typeface="Spline Sans Bold" pitchFamily="34" charset="-122"/>
                <a:cs typeface="Spline Sans Bold" pitchFamily="34" charset="-120"/>
              </a:rPr>
              <a:t>Preparation of Quantum Bits (Qubits)</a:t>
            </a:r>
            <a:endParaRPr lang="en-US" sz="1900" dirty="0"/>
          </a:p>
        </p:txBody>
      </p:sp>
      <p:sp>
        <p:nvSpPr>
          <p:cNvPr id="9" name="Shape 6"/>
          <p:cNvSpPr/>
          <p:nvPr/>
        </p:nvSpPr>
        <p:spPr>
          <a:xfrm>
            <a:off x="6786503" y="3556873"/>
            <a:ext cx="760333" cy="30480"/>
          </a:xfrm>
          <a:prstGeom prst="roundRect">
            <a:avLst>
              <a:gd name="adj" fmla="val 1069236"/>
            </a:avLst>
          </a:prstGeom>
          <a:solidFill>
            <a:srgbClr val="29DDDA"/>
          </a:solidFill>
          <a:ln/>
        </p:spPr>
      </p:sp>
      <p:sp>
        <p:nvSpPr>
          <p:cNvPr id="10" name="Shape 7"/>
          <p:cNvSpPr/>
          <p:nvPr/>
        </p:nvSpPr>
        <p:spPr>
          <a:xfrm>
            <a:off x="6328231" y="3327797"/>
            <a:ext cx="488752" cy="488752"/>
          </a:xfrm>
          <a:prstGeom prst="roundRect">
            <a:avLst>
              <a:gd name="adj" fmla="val 66681"/>
            </a:avLst>
          </a:prstGeom>
          <a:solidFill>
            <a:srgbClr val="0A081B"/>
          </a:solidFill>
          <a:ln w="22860">
            <a:solidFill>
              <a:srgbClr val="29DDDA"/>
            </a:solidFill>
            <a:prstDash val="solid"/>
          </a:ln>
        </p:spPr>
      </p:sp>
      <p:sp>
        <p:nvSpPr>
          <p:cNvPr id="11" name="Text 8"/>
          <p:cNvSpPr/>
          <p:nvPr/>
        </p:nvSpPr>
        <p:spPr>
          <a:xfrm>
            <a:off x="6492061" y="3427333"/>
            <a:ext cx="161092" cy="289679"/>
          </a:xfrm>
          <a:prstGeom prst="rect">
            <a:avLst/>
          </a:prstGeom>
          <a:noFill/>
          <a:ln/>
        </p:spPr>
        <p:txBody>
          <a:bodyPr wrap="none" lIns="0" tIns="0" rIns="0" bIns="0" rtlCol="0" anchor="t"/>
          <a:lstStyle/>
          <a:p>
            <a:pPr algn="ctr" indent="0" marL="0">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2</a:t>
            </a:r>
            <a:endParaRPr lang="en-US" sz="2250" dirty="0"/>
          </a:p>
        </p:txBody>
      </p:sp>
      <p:sp>
        <p:nvSpPr>
          <p:cNvPr id="12" name="Text 9"/>
          <p:cNvSpPr/>
          <p:nvPr/>
        </p:nvSpPr>
        <p:spPr>
          <a:xfrm>
            <a:off x="7767518" y="3300651"/>
            <a:ext cx="2413992" cy="301823"/>
          </a:xfrm>
          <a:prstGeom prst="rect">
            <a:avLst/>
          </a:prstGeom>
          <a:noFill/>
          <a:ln/>
        </p:spPr>
        <p:txBody>
          <a:bodyPr wrap="none" lIns="0" tIns="0" rIns="0" bIns="0" rtlCol="0" anchor="t"/>
          <a:lstStyle/>
          <a:p>
            <a:pPr algn="l" indent="0" marL="0">
              <a:lnSpc>
                <a:spcPts val="2350"/>
              </a:lnSpc>
              <a:buNone/>
            </a:pPr>
            <a:r>
              <a:rPr lang="en-US" sz="1900" b="1" dirty="0">
                <a:solidFill>
                  <a:srgbClr val="E0E4E6"/>
                </a:solidFill>
                <a:latin typeface="Spline Sans Bold" pitchFamily="34" charset="0"/>
                <a:ea typeface="Spline Sans Bold" pitchFamily="34" charset="-122"/>
                <a:cs typeface="Spline Sans Bold" pitchFamily="34" charset="-120"/>
              </a:rPr>
              <a:t>Transmission</a:t>
            </a:r>
            <a:endParaRPr lang="en-US" sz="1900" dirty="0"/>
          </a:p>
        </p:txBody>
      </p:sp>
      <p:sp>
        <p:nvSpPr>
          <p:cNvPr id="13" name="Shape 10"/>
          <p:cNvSpPr/>
          <p:nvPr/>
        </p:nvSpPr>
        <p:spPr>
          <a:xfrm>
            <a:off x="6786503" y="4510207"/>
            <a:ext cx="760333" cy="30480"/>
          </a:xfrm>
          <a:prstGeom prst="roundRect">
            <a:avLst>
              <a:gd name="adj" fmla="val 1069236"/>
            </a:avLst>
          </a:prstGeom>
          <a:solidFill>
            <a:srgbClr val="37A7E7"/>
          </a:solidFill>
          <a:ln/>
        </p:spPr>
      </p:sp>
      <p:sp>
        <p:nvSpPr>
          <p:cNvPr id="14" name="Shape 11"/>
          <p:cNvSpPr/>
          <p:nvPr/>
        </p:nvSpPr>
        <p:spPr>
          <a:xfrm>
            <a:off x="6328231" y="4281130"/>
            <a:ext cx="488752" cy="488752"/>
          </a:xfrm>
          <a:prstGeom prst="roundRect">
            <a:avLst>
              <a:gd name="adj" fmla="val 66681"/>
            </a:avLst>
          </a:prstGeom>
          <a:solidFill>
            <a:srgbClr val="0A081B"/>
          </a:solidFill>
          <a:ln w="22860">
            <a:solidFill>
              <a:srgbClr val="37A7E7"/>
            </a:solidFill>
            <a:prstDash val="solid"/>
          </a:ln>
        </p:spPr>
      </p:sp>
      <p:sp>
        <p:nvSpPr>
          <p:cNvPr id="15" name="Text 12"/>
          <p:cNvSpPr/>
          <p:nvPr/>
        </p:nvSpPr>
        <p:spPr>
          <a:xfrm>
            <a:off x="6487775" y="4380667"/>
            <a:ext cx="169545" cy="289679"/>
          </a:xfrm>
          <a:prstGeom prst="rect">
            <a:avLst/>
          </a:prstGeom>
          <a:noFill/>
          <a:ln/>
        </p:spPr>
        <p:txBody>
          <a:bodyPr wrap="none" lIns="0" tIns="0" rIns="0" bIns="0" rtlCol="0" anchor="t"/>
          <a:lstStyle/>
          <a:p>
            <a:pPr algn="ctr" indent="0" marL="0">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3</a:t>
            </a:r>
            <a:endParaRPr lang="en-US" sz="2250" dirty="0"/>
          </a:p>
        </p:txBody>
      </p:sp>
      <p:sp>
        <p:nvSpPr>
          <p:cNvPr id="16" name="Text 13"/>
          <p:cNvSpPr/>
          <p:nvPr/>
        </p:nvSpPr>
        <p:spPr>
          <a:xfrm>
            <a:off x="7767518" y="4253984"/>
            <a:ext cx="2413992" cy="301823"/>
          </a:xfrm>
          <a:prstGeom prst="rect">
            <a:avLst/>
          </a:prstGeom>
          <a:noFill/>
          <a:ln/>
        </p:spPr>
        <p:txBody>
          <a:bodyPr wrap="none" lIns="0" tIns="0" rIns="0" bIns="0" rtlCol="0" anchor="t"/>
          <a:lstStyle/>
          <a:p>
            <a:pPr algn="l" indent="0" marL="0">
              <a:lnSpc>
                <a:spcPts val="2350"/>
              </a:lnSpc>
              <a:buNone/>
            </a:pPr>
            <a:r>
              <a:rPr lang="en-US" sz="1900" b="1" dirty="0">
                <a:solidFill>
                  <a:srgbClr val="E0E4E6"/>
                </a:solidFill>
                <a:latin typeface="Spline Sans Bold" pitchFamily="34" charset="0"/>
                <a:ea typeface="Spline Sans Bold" pitchFamily="34" charset="-122"/>
                <a:cs typeface="Spline Sans Bold" pitchFamily="34" charset="-120"/>
              </a:rPr>
              <a:t>Measurement</a:t>
            </a:r>
            <a:endParaRPr lang="en-US" sz="1900" dirty="0"/>
          </a:p>
        </p:txBody>
      </p:sp>
      <p:sp>
        <p:nvSpPr>
          <p:cNvPr id="17" name="Shape 14"/>
          <p:cNvSpPr/>
          <p:nvPr/>
        </p:nvSpPr>
        <p:spPr>
          <a:xfrm>
            <a:off x="6786503" y="5463540"/>
            <a:ext cx="760333" cy="30480"/>
          </a:xfrm>
          <a:prstGeom prst="roundRect">
            <a:avLst>
              <a:gd name="adj" fmla="val 1069236"/>
            </a:avLst>
          </a:prstGeom>
          <a:solidFill>
            <a:srgbClr val="B05EF1"/>
          </a:solidFill>
          <a:ln/>
        </p:spPr>
      </p:sp>
      <p:sp>
        <p:nvSpPr>
          <p:cNvPr id="18" name="Shape 15"/>
          <p:cNvSpPr/>
          <p:nvPr/>
        </p:nvSpPr>
        <p:spPr>
          <a:xfrm>
            <a:off x="6328231" y="5234464"/>
            <a:ext cx="488752" cy="488752"/>
          </a:xfrm>
          <a:prstGeom prst="roundRect">
            <a:avLst>
              <a:gd name="adj" fmla="val 66681"/>
            </a:avLst>
          </a:prstGeom>
          <a:solidFill>
            <a:srgbClr val="0A081B"/>
          </a:solidFill>
          <a:ln w="22860">
            <a:solidFill>
              <a:srgbClr val="B05EF1"/>
            </a:solidFill>
            <a:prstDash val="solid"/>
          </a:ln>
        </p:spPr>
      </p:sp>
      <p:sp>
        <p:nvSpPr>
          <p:cNvPr id="19" name="Text 16"/>
          <p:cNvSpPr/>
          <p:nvPr/>
        </p:nvSpPr>
        <p:spPr>
          <a:xfrm>
            <a:off x="6490752" y="5334000"/>
            <a:ext cx="163711" cy="289679"/>
          </a:xfrm>
          <a:prstGeom prst="rect">
            <a:avLst/>
          </a:prstGeom>
          <a:noFill/>
          <a:ln/>
        </p:spPr>
        <p:txBody>
          <a:bodyPr wrap="none" lIns="0" tIns="0" rIns="0" bIns="0" rtlCol="0" anchor="t"/>
          <a:lstStyle/>
          <a:p>
            <a:pPr algn="ctr" indent="0" marL="0">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4</a:t>
            </a:r>
            <a:endParaRPr lang="en-US" sz="2250" dirty="0"/>
          </a:p>
        </p:txBody>
      </p:sp>
      <p:sp>
        <p:nvSpPr>
          <p:cNvPr id="20" name="Text 17"/>
          <p:cNvSpPr/>
          <p:nvPr/>
        </p:nvSpPr>
        <p:spPr>
          <a:xfrm>
            <a:off x="7767518" y="5207318"/>
            <a:ext cx="2413992" cy="301823"/>
          </a:xfrm>
          <a:prstGeom prst="rect">
            <a:avLst/>
          </a:prstGeom>
          <a:noFill/>
          <a:ln/>
        </p:spPr>
        <p:txBody>
          <a:bodyPr wrap="none" lIns="0" tIns="0" rIns="0" bIns="0" rtlCol="0" anchor="t"/>
          <a:lstStyle/>
          <a:p>
            <a:pPr algn="l" indent="0" marL="0">
              <a:lnSpc>
                <a:spcPts val="2350"/>
              </a:lnSpc>
              <a:buNone/>
            </a:pPr>
            <a:r>
              <a:rPr lang="en-US" sz="1900" b="1" dirty="0">
                <a:solidFill>
                  <a:srgbClr val="E0E4E6"/>
                </a:solidFill>
                <a:latin typeface="Spline Sans Bold" pitchFamily="34" charset="0"/>
                <a:ea typeface="Spline Sans Bold" pitchFamily="34" charset="-122"/>
                <a:cs typeface="Spline Sans Bold" pitchFamily="34" charset="-120"/>
              </a:rPr>
              <a:t>Public Discussion</a:t>
            </a:r>
            <a:endParaRPr lang="en-US" sz="1900" dirty="0"/>
          </a:p>
        </p:txBody>
      </p:sp>
      <p:sp>
        <p:nvSpPr>
          <p:cNvPr id="21" name="Shape 18"/>
          <p:cNvSpPr/>
          <p:nvPr/>
        </p:nvSpPr>
        <p:spPr>
          <a:xfrm>
            <a:off x="6786503" y="6416873"/>
            <a:ext cx="760333" cy="30480"/>
          </a:xfrm>
          <a:prstGeom prst="roundRect">
            <a:avLst>
              <a:gd name="adj" fmla="val 1069236"/>
            </a:avLst>
          </a:prstGeom>
          <a:solidFill>
            <a:srgbClr val="16FFBB"/>
          </a:solidFill>
          <a:ln/>
        </p:spPr>
      </p:sp>
      <p:sp>
        <p:nvSpPr>
          <p:cNvPr id="22" name="Shape 19"/>
          <p:cNvSpPr/>
          <p:nvPr/>
        </p:nvSpPr>
        <p:spPr>
          <a:xfrm>
            <a:off x="6328231" y="6187797"/>
            <a:ext cx="488752" cy="488752"/>
          </a:xfrm>
          <a:prstGeom prst="roundRect">
            <a:avLst>
              <a:gd name="adj" fmla="val 66681"/>
            </a:avLst>
          </a:prstGeom>
          <a:solidFill>
            <a:srgbClr val="0A081B"/>
          </a:solidFill>
          <a:ln w="22860">
            <a:solidFill>
              <a:srgbClr val="16FFBB"/>
            </a:solidFill>
            <a:prstDash val="solid"/>
          </a:ln>
        </p:spPr>
      </p:sp>
      <p:sp>
        <p:nvSpPr>
          <p:cNvPr id="23" name="Text 20"/>
          <p:cNvSpPr/>
          <p:nvPr/>
        </p:nvSpPr>
        <p:spPr>
          <a:xfrm>
            <a:off x="6490990" y="6287333"/>
            <a:ext cx="163235" cy="289679"/>
          </a:xfrm>
          <a:prstGeom prst="rect">
            <a:avLst/>
          </a:prstGeom>
          <a:noFill/>
          <a:ln/>
        </p:spPr>
        <p:txBody>
          <a:bodyPr wrap="none" lIns="0" tIns="0" rIns="0" bIns="0" rtlCol="0" anchor="t"/>
          <a:lstStyle/>
          <a:p>
            <a:pPr algn="ctr" indent="0" marL="0">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5</a:t>
            </a:r>
            <a:endParaRPr lang="en-US" sz="2250" dirty="0"/>
          </a:p>
        </p:txBody>
      </p:sp>
      <p:sp>
        <p:nvSpPr>
          <p:cNvPr id="24" name="Text 21"/>
          <p:cNvSpPr/>
          <p:nvPr/>
        </p:nvSpPr>
        <p:spPr>
          <a:xfrm>
            <a:off x="7767518" y="6160651"/>
            <a:ext cx="2867144" cy="301823"/>
          </a:xfrm>
          <a:prstGeom prst="rect">
            <a:avLst/>
          </a:prstGeom>
          <a:noFill/>
          <a:ln/>
        </p:spPr>
        <p:txBody>
          <a:bodyPr wrap="none" lIns="0" tIns="0" rIns="0" bIns="0" rtlCol="0" anchor="t"/>
          <a:lstStyle/>
          <a:p>
            <a:pPr algn="l" indent="0" marL="0">
              <a:lnSpc>
                <a:spcPts val="2350"/>
              </a:lnSpc>
              <a:buNone/>
            </a:pPr>
            <a:r>
              <a:rPr lang="en-US" sz="1900" b="1" dirty="0">
                <a:solidFill>
                  <a:srgbClr val="E0E4E6"/>
                </a:solidFill>
                <a:latin typeface="Spline Sans Bold" pitchFamily="34" charset="0"/>
                <a:ea typeface="Spline Sans Bold" pitchFamily="34" charset="-122"/>
                <a:cs typeface="Spline Sans Bold" pitchFamily="34" charset="-120"/>
              </a:rPr>
              <a:t>Eavesdropping Detection</a:t>
            </a:r>
            <a:endParaRPr lang="en-US" sz="1900" dirty="0"/>
          </a:p>
        </p:txBody>
      </p:sp>
      <p:sp>
        <p:nvSpPr>
          <p:cNvPr id="25" name="Shape 22"/>
          <p:cNvSpPr/>
          <p:nvPr/>
        </p:nvSpPr>
        <p:spPr>
          <a:xfrm>
            <a:off x="6786503" y="7370207"/>
            <a:ext cx="760333" cy="30480"/>
          </a:xfrm>
          <a:prstGeom prst="roundRect">
            <a:avLst>
              <a:gd name="adj" fmla="val 1069236"/>
            </a:avLst>
          </a:prstGeom>
          <a:solidFill>
            <a:srgbClr val="29DDDA"/>
          </a:solidFill>
          <a:ln/>
        </p:spPr>
      </p:sp>
      <p:sp>
        <p:nvSpPr>
          <p:cNvPr id="26" name="Shape 23"/>
          <p:cNvSpPr/>
          <p:nvPr/>
        </p:nvSpPr>
        <p:spPr>
          <a:xfrm>
            <a:off x="6328231" y="7141131"/>
            <a:ext cx="488752" cy="488752"/>
          </a:xfrm>
          <a:prstGeom prst="roundRect">
            <a:avLst>
              <a:gd name="adj" fmla="val 66681"/>
            </a:avLst>
          </a:prstGeom>
          <a:solidFill>
            <a:srgbClr val="0A081B"/>
          </a:solidFill>
          <a:ln w="22860">
            <a:solidFill>
              <a:srgbClr val="29DDDA"/>
            </a:solidFill>
            <a:prstDash val="solid"/>
          </a:ln>
        </p:spPr>
      </p:sp>
      <p:sp>
        <p:nvSpPr>
          <p:cNvPr id="27" name="Text 24"/>
          <p:cNvSpPr/>
          <p:nvPr/>
        </p:nvSpPr>
        <p:spPr>
          <a:xfrm>
            <a:off x="6488847" y="7240667"/>
            <a:ext cx="167402" cy="289679"/>
          </a:xfrm>
          <a:prstGeom prst="rect">
            <a:avLst/>
          </a:prstGeom>
          <a:noFill/>
          <a:ln/>
        </p:spPr>
        <p:txBody>
          <a:bodyPr wrap="none" lIns="0" tIns="0" rIns="0" bIns="0" rtlCol="0" anchor="t"/>
          <a:lstStyle/>
          <a:p>
            <a:pPr algn="ctr" indent="0" marL="0">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6</a:t>
            </a:r>
            <a:endParaRPr lang="en-US" sz="2250" dirty="0"/>
          </a:p>
        </p:txBody>
      </p:sp>
      <p:sp>
        <p:nvSpPr>
          <p:cNvPr id="28" name="Text 25"/>
          <p:cNvSpPr/>
          <p:nvPr/>
        </p:nvSpPr>
        <p:spPr>
          <a:xfrm>
            <a:off x="7767518" y="7113984"/>
            <a:ext cx="2413992" cy="301823"/>
          </a:xfrm>
          <a:prstGeom prst="rect">
            <a:avLst/>
          </a:prstGeom>
          <a:noFill/>
          <a:ln/>
        </p:spPr>
        <p:txBody>
          <a:bodyPr wrap="none" lIns="0" tIns="0" rIns="0" bIns="0" rtlCol="0" anchor="t"/>
          <a:lstStyle/>
          <a:p>
            <a:pPr algn="l" indent="0" marL="0">
              <a:lnSpc>
                <a:spcPts val="2350"/>
              </a:lnSpc>
              <a:buNone/>
            </a:pPr>
            <a:r>
              <a:rPr lang="en-US" sz="1900" b="1" dirty="0">
                <a:solidFill>
                  <a:srgbClr val="E0E4E6"/>
                </a:solidFill>
                <a:latin typeface="Spline Sans Bold" pitchFamily="34" charset="0"/>
                <a:ea typeface="Spline Sans Bold" pitchFamily="34" charset="-122"/>
                <a:cs typeface="Spline Sans Bold" pitchFamily="34" charset="-120"/>
              </a:rPr>
              <a:t>Key Generation</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4266" y="624245"/>
            <a:ext cx="5043488" cy="630436"/>
          </a:xfrm>
          <a:prstGeom prst="rect">
            <a:avLst/>
          </a:prstGeom>
          <a:noFill/>
          <a:ln/>
        </p:spPr>
        <p:txBody>
          <a:bodyPr wrap="none" lIns="0" tIns="0" rIns="0" bIns="0" rtlCol="0" anchor="t"/>
          <a:lstStyle/>
          <a:p>
            <a:pPr indent="0" marL="0">
              <a:lnSpc>
                <a:spcPts val="4950"/>
              </a:lnSpc>
              <a:buNone/>
            </a:pPr>
            <a:endParaRPr lang="en-US" sz="3950" dirty="0"/>
          </a:p>
        </p:txBody>
      </p:sp>
      <p:sp>
        <p:nvSpPr>
          <p:cNvPr id="3" name="Text 1"/>
          <p:cNvSpPr/>
          <p:nvPr/>
        </p:nvSpPr>
        <p:spPr>
          <a:xfrm>
            <a:off x="794266" y="1822013"/>
            <a:ext cx="3977640" cy="630317"/>
          </a:xfrm>
          <a:prstGeom prst="rect">
            <a:avLst/>
          </a:prstGeom>
          <a:noFill/>
          <a:ln/>
        </p:spPr>
        <p:txBody>
          <a:bodyPr wrap="square" lIns="0" tIns="0" rIns="0" bIns="0" rtlCol="0" anchor="t"/>
          <a:lstStyle/>
          <a:p>
            <a:pPr indent="0" marL="0">
              <a:lnSpc>
                <a:spcPts val="2450"/>
              </a:lnSpc>
              <a:buNone/>
            </a:pPr>
            <a:r>
              <a:rPr lang="en-US" sz="1950" b="1" dirty="0">
                <a:solidFill>
                  <a:srgbClr val="F0FCFF"/>
                </a:solidFill>
                <a:latin typeface="Spline Sans Bold" pitchFamily="34" charset="0"/>
                <a:ea typeface="Spline Sans Bold" pitchFamily="34" charset="-122"/>
                <a:cs typeface="Spline Sans Bold" pitchFamily="34" charset="-120"/>
              </a:rPr>
              <a:t>Preparation of Quantum Bits (Qubits)</a:t>
            </a:r>
            <a:endParaRPr lang="en-US" sz="1950" dirty="0"/>
          </a:p>
        </p:txBody>
      </p:sp>
      <p:sp>
        <p:nvSpPr>
          <p:cNvPr id="4" name="Text 2"/>
          <p:cNvSpPr/>
          <p:nvPr/>
        </p:nvSpPr>
        <p:spPr>
          <a:xfrm>
            <a:off x="1157288" y="2679263"/>
            <a:ext cx="3614618" cy="2178129"/>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E4E6"/>
                </a:solidFill>
                <a:latin typeface="Barlow" pitchFamily="34" charset="0"/>
                <a:ea typeface="Barlow" pitchFamily="34" charset="-122"/>
                <a:cs typeface="Barlow" pitchFamily="34" charset="-120"/>
              </a:rPr>
              <a:t>In QKD, information is transmitted using </a:t>
            </a:r>
            <a:pPr algn="l" indent="0" marL="0">
              <a:lnSpc>
                <a:spcPts val="2850"/>
              </a:lnSpc>
              <a:buNone/>
            </a:pPr>
            <a:r>
              <a:rPr lang="en-US" sz="1750" b="1" dirty="0">
                <a:solidFill>
                  <a:srgbClr val="E0E4E6"/>
                </a:solidFill>
                <a:latin typeface="Barlow" pitchFamily="34" charset="0"/>
                <a:ea typeface="Barlow" pitchFamily="34" charset="-122"/>
                <a:cs typeface="Barlow" pitchFamily="34" charset="-120"/>
              </a:rPr>
              <a:t>qubits</a:t>
            </a:r>
            <a:pPr algn="l" indent="0" marL="0">
              <a:lnSpc>
                <a:spcPts val="2850"/>
              </a:lnSpc>
              <a:buNone/>
            </a:pPr>
            <a:r>
              <a:rPr lang="en-US" sz="1750" dirty="0">
                <a:solidFill>
                  <a:srgbClr val="E0E4E6"/>
                </a:solidFill>
                <a:latin typeface="Barlow" pitchFamily="34" charset="0"/>
                <a:ea typeface="Barlow" pitchFamily="34" charset="-122"/>
                <a:cs typeface="Barlow" pitchFamily="34" charset="-120"/>
              </a:rPr>
              <a:t>, which are the quantum equivalent of classical bits. Qubits can exist in multiple states simultaneously (a property called </a:t>
            </a:r>
            <a:pPr algn="l" indent="0" marL="0">
              <a:lnSpc>
                <a:spcPts val="2850"/>
              </a:lnSpc>
              <a:buNone/>
            </a:pPr>
            <a:r>
              <a:rPr lang="en-US" sz="1750" b="1" dirty="0">
                <a:solidFill>
                  <a:srgbClr val="E0E4E6"/>
                </a:solidFill>
                <a:latin typeface="Barlow" pitchFamily="34" charset="0"/>
                <a:ea typeface="Barlow" pitchFamily="34" charset="-122"/>
                <a:cs typeface="Barlow" pitchFamily="34" charset="-120"/>
              </a:rPr>
              <a:t>superposition</a:t>
            </a:r>
            <a:pPr algn="l" indent="0" marL="0">
              <a:lnSpc>
                <a:spcPts val="2850"/>
              </a:lnSpc>
              <a:buNone/>
            </a:pPr>
            <a:r>
              <a:rPr lang="en-US" sz="1750" dirty="0">
                <a:solidFill>
                  <a:srgbClr val="E0E4E6"/>
                </a:solidFill>
                <a:latin typeface="Barlow" pitchFamily="34" charset="0"/>
                <a:ea typeface="Barlow" pitchFamily="34" charset="-122"/>
                <a:cs typeface="Barlow" pitchFamily="34" charset="-120"/>
              </a:rPr>
              <a:t>).</a:t>
            </a:r>
            <a:endParaRPr lang="en-US" sz="1750" dirty="0"/>
          </a:p>
        </p:txBody>
      </p:sp>
      <p:sp>
        <p:nvSpPr>
          <p:cNvPr id="5" name="Text 3"/>
          <p:cNvSpPr/>
          <p:nvPr/>
        </p:nvSpPr>
        <p:spPr>
          <a:xfrm>
            <a:off x="1157288" y="4936808"/>
            <a:ext cx="3614618" cy="2178129"/>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E4E6"/>
                </a:solidFill>
                <a:latin typeface="Barlow" pitchFamily="34" charset="0"/>
                <a:ea typeface="Barlow" pitchFamily="34" charset="-122"/>
                <a:cs typeface="Barlow" pitchFamily="34" charset="-120"/>
              </a:rPr>
              <a:t>In the BB84 protocol, qubits are prepared in one of four possible quantum states. These states are polarized photons, and the polarization can either be horizontal, vertical, or diagonal (±45 degrees).</a:t>
            </a:r>
            <a:endParaRPr lang="en-US" sz="1750" dirty="0"/>
          </a:p>
        </p:txBody>
      </p:sp>
      <p:sp>
        <p:nvSpPr>
          <p:cNvPr id="6" name="Text 4"/>
          <p:cNvSpPr/>
          <p:nvPr/>
        </p:nvSpPr>
        <p:spPr>
          <a:xfrm>
            <a:off x="5333167" y="1822013"/>
            <a:ext cx="2521744" cy="315158"/>
          </a:xfrm>
          <a:prstGeom prst="rect">
            <a:avLst/>
          </a:prstGeom>
          <a:noFill/>
          <a:ln/>
        </p:spPr>
        <p:txBody>
          <a:bodyPr wrap="none" lIns="0" tIns="0" rIns="0" bIns="0" rtlCol="0" anchor="t"/>
          <a:lstStyle/>
          <a:p>
            <a:pPr indent="0" marL="0">
              <a:lnSpc>
                <a:spcPts val="2450"/>
              </a:lnSpc>
              <a:buNone/>
            </a:pPr>
            <a:r>
              <a:rPr lang="en-US" sz="1950" b="1" dirty="0">
                <a:solidFill>
                  <a:srgbClr val="F0FCFF"/>
                </a:solidFill>
                <a:latin typeface="Spline Sans Bold" pitchFamily="34" charset="0"/>
                <a:ea typeface="Spline Sans Bold" pitchFamily="34" charset="-122"/>
                <a:cs typeface="Spline Sans Bold" pitchFamily="34" charset="-120"/>
              </a:rPr>
              <a:t>Transmission</a:t>
            </a:r>
            <a:endParaRPr lang="en-US" sz="1950" dirty="0"/>
          </a:p>
        </p:txBody>
      </p:sp>
      <p:sp>
        <p:nvSpPr>
          <p:cNvPr id="7" name="Text 5"/>
          <p:cNvSpPr/>
          <p:nvPr/>
        </p:nvSpPr>
        <p:spPr>
          <a:xfrm>
            <a:off x="5333167" y="2364105"/>
            <a:ext cx="3977640" cy="2178129"/>
          </a:xfrm>
          <a:prstGeom prst="rect">
            <a:avLst/>
          </a:prstGeom>
          <a:noFill/>
          <a:ln/>
        </p:spPr>
        <p:txBody>
          <a:bodyPr wrap="square" lIns="0" tIns="0" rIns="0" bIns="0" rtlCol="0" anchor="t"/>
          <a:lstStyle/>
          <a:p>
            <a:pPr indent="0" marL="0">
              <a:lnSpc>
                <a:spcPts val="2850"/>
              </a:lnSpc>
              <a:buNone/>
            </a:pPr>
            <a:r>
              <a:rPr lang="en-US" sz="1750" dirty="0">
                <a:solidFill>
                  <a:srgbClr val="E0E4E6"/>
                </a:solidFill>
                <a:latin typeface="Barlow" pitchFamily="34" charset="0"/>
                <a:ea typeface="Barlow" pitchFamily="34" charset="-122"/>
                <a:cs typeface="Barlow" pitchFamily="34" charset="-120"/>
              </a:rPr>
              <a:t>The sender, traditionally called </a:t>
            </a:r>
            <a:pPr indent="0" marL="0">
              <a:lnSpc>
                <a:spcPts val="2850"/>
              </a:lnSpc>
              <a:buNone/>
            </a:pPr>
            <a:r>
              <a:rPr lang="en-US" sz="1750" b="1" dirty="0">
                <a:solidFill>
                  <a:srgbClr val="E0E4E6"/>
                </a:solidFill>
                <a:latin typeface="Barlow" pitchFamily="34" charset="0"/>
                <a:ea typeface="Barlow" pitchFamily="34" charset="-122"/>
                <a:cs typeface="Barlow" pitchFamily="34" charset="-120"/>
              </a:rPr>
              <a:t>Alice</a:t>
            </a:r>
            <a:pPr indent="0" marL="0">
              <a:lnSpc>
                <a:spcPts val="2850"/>
              </a:lnSpc>
              <a:buNone/>
            </a:pPr>
            <a:r>
              <a:rPr lang="en-US" sz="1750" dirty="0">
                <a:solidFill>
                  <a:srgbClr val="E0E4E6"/>
                </a:solidFill>
                <a:latin typeface="Barlow" pitchFamily="34" charset="0"/>
                <a:ea typeface="Barlow" pitchFamily="34" charset="-122"/>
                <a:cs typeface="Barlow" pitchFamily="34" charset="-120"/>
              </a:rPr>
              <a:t>, prepares a sequence of qubits in random quantum states and sends them over a quantum communication channel (such as an optical fiber) to the receiver, called </a:t>
            </a:r>
            <a:pPr indent="0" marL="0">
              <a:lnSpc>
                <a:spcPts val="2850"/>
              </a:lnSpc>
              <a:buNone/>
            </a:pPr>
            <a:r>
              <a:rPr lang="en-US" sz="1750" b="1" dirty="0">
                <a:solidFill>
                  <a:srgbClr val="E0E4E6"/>
                </a:solidFill>
                <a:latin typeface="Barlow" pitchFamily="34" charset="0"/>
                <a:ea typeface="Barlow" pitchFamily="34" charset="-122"/>
                <a:cs typeface="Barlow" pitchFamily="34" charset="-120"/>
              </a:rPr>
              <a:t>Bob</a:t>
            </a:r>
            <a:pPr indent="0" marL="0">
              <a:lnSpc>
                <a:spcPts val="2850"/>
              </a:lnSpc>
              <a:buNone/>
            </a:pPr>
            <a:r>
              <a:rPr lang="en-US" sz="1750" dirty="0">
                <a:solidFill>
                  <a:srgbClr val="E0E4E6"/>
                </a:solidFill>
                <a:latin typeface="Barlow" pitchFamily="34" charset="0"/>
                <a:ea typeface="Barlow" pitchFamily="34" charset="-122"/>
                <a:cs typeface="Barlow" pitchFamily="34" charset="-120"/>
              </a:rPr>
              <a:t>.</a:t>
            </a:r>
            <a:endParaRPr lang="en-US" sz="1750" dirty="0"/>
          </a:p>
        </p:txBody>
      </p:sp>
      <p:sp>
        <p:nvSpPr>
          <p:cNvPr id="8" name="Text 6"/>
          <p:cNvSpPr/>
          <p:nvPr/>
        </p:nvSpPr>
        <p:spPr>
          <a:xfrm>
            <a:off x="9872067" y="1822013"/>
            <a:ext cx="2521744" cy="315158"/>
          </a:xfrm>
          <a:prstGeom prst="rect">
            <a:avLst/>
          </a:prstGeom>
          <a:noFill/>
          <a:ln/>
        </p:spPr>
        <p:txBody>
          <a:bodyPr wrap="none" lIns="0" tIns="0" rIns="0" bIns="0" rtlCol="0" anchor="t"/>
          <a:lstStyle/>
          <a:p>
            <a:pPr indent="0" marL="0">
              <a:lnSpc>
                <a:spcPts val="2450"/>
              </a:lnSpc>
              <a:buNone/>
            </a:pPr>
            <a:r>
              <a:rPr lang="en-US" sz="1950" b="1" dirty="0">
                <a:solidFill>
                  <a:srgbClr val="F0FCFF"/>
                </a:solidFill>
                <a:latin typeface="Spline Sans Bold" pitchFamily="34" charset="0"/>
                <a:ea typeface="Spline Sans Bold" pitchFamily="34" charset="-122"/>
                <a:cs typeface="Spline Sans Bold" pitchFamily="34" charset="-120"/>
              </a:rPr>
              <a:t>Measurement</a:t>
            </a:r>
            <a:endParaRPr lang="en-US" sz="1950" dirty="0"/>
          </a:p>
        </p:txBody>
      </p:sp>
      <p:sp>
        <p:nvSpPr>
          <p:cNvPr id="9" name="Text 7"/>
          <p:cNvSpPr/>
          <p:nvPr/>
        </p:nvSpPr>
        <p:spPr>
          <a:xfrm>
            <a:off x="10235089" y="2364105"/>
            <a:ext cx="3614618" cy="3267194"/>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E4E6"/>
                </a:solidFill>
                <a:latin typeface="Barlow" pitchFamily="34" charset="0"/>
                <a:ea typeface="Barlow" pitchFamily="34" charset="-122"/>
                <a:cs typeface="Barlow" pitchFamily="34" charset="-120"/>
              </a:rPr>
              <a:t>Bob receives these qubits and measures them using randomly chosen bases. He can choose to measure in the rectilinear basis (horizontal/vertical) or the diagonal basis (±45 degrees). The key point here is that Bob doesn’t know the polarization basis Alice used, so he guesses.</a:t>
            </a:r>
            <a:endParaRPr lang="en-US" sz="1750" dirty="0"/>
          </a:p>
        </p:txBody>
      </p:sp>
      <p:sp>
        <p:nvSpPr>
          <p:cNvPr id="10" name="Text 8"/>
          <p:cNvSpPr/>
          <p:nvPr/>
        </p:nvSpPr>
        <p:spPr>
          <a:xfrm>
            <a:off x="10235089" y="5710714"/>
            <a:ext cx="3614618" cy="18151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E4E6"/>
                </a:solidFill>
                <a:latin typeface="Barlow" pitchFamily="34" charset="0"/>
                <a:ea typeface="Barlow" pitchFamily="34" charset="-122"/>
                <a:cs typeface="Barlow" pitchFamily="34" charset="-120"/>
              </a:rPr>
              <a:t>Due to the principles of quantum mechanics, if Bob chooses the wrong basis to measure, the qubit will collapse to a random state, and the measurement will be incorrect.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687110"/>
            <a:ext cx="5486400" cy="685800"/>
          </a:xfrm>
          <a:prstGeom prst="rect">
            <a:avLst/>
          </a:prstGeom>
          <a:noFill/>
          <a:ln/>
        </p:spPr>
        <p:txBody>
          <a:bodyPr wrap="none" lIns="0" tIns="0" rIns="0" bIns="0" rtlCol="0" anchor="t"/>
          <a:lstStyle/>
          <a:p>
            <a:pPr indent="0" marL="0">
              <a:lnSpc>
                <a:spcPts val="5400"/>
              </a:lnSpc>
              <a:buNone/>
            </a:pPr>
            <a:endParaRPr lang="en-US" sz="4300" dirty="0"/>
          </a:p>
        </p:txBody>
      </p:sp>
      <p:sp>
        <p:nvSpPr>
          <p:cNvPr id="3" name="Text 1"/>
          <p:cNvSpPr/>
          <p:nvPr/>
        </p:nvSpPr>
        <p:spPr>
          <a:xfrm>
            <a:off x="864037" y="1990011"/>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Public Discussion</a:t>
            </a:r>
            <a:endParaRPr lang="en-US" sz="2150" dirty="0"/>
          </a:p>
        </p:txBody>
      </p:sp>
      <p:sp>
        <p:nvSpPr>
          <p:cNvPr id="4" name="Text 2"/>
          <p:cNvSpPr/>
          <p:nvPr/>
        </p:nvSpPr>
        <p:spPr>
          <a:xfrm>
            <a:off x="864037" y="2579727"/>
            <a:ext cx="3898821" cy="3555444"/>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After the transmission, Alice and Bob publicly compare which bases they used for each qubit without revealing the actual measurements. If both used the same basis for a given qubit, the measurement is kept as part of the final key. If the bases were different, that qubit is discarded.</a:t>
            </a:r>
            <a:endParaRPr lang="en-US" sz="1900" dirty="0"/>
          </a:p>
        </p:txBody>
      </p:sp>
      <p:sp>
        <p:nvSpPr>
          <p:cNvPr id="5" name="Text 3"/>
          <p:cNvSpPr/>
          <p:nvPr/>
        </p:nvSpPr>
        <p:spPr>
          <a:xfrm>
            <a:off x="5372695" y="1990011"/>
            <a:ext cx="3258979"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Eavesdropping Detection</a:t>
            </a:r>
            <a:endParaRPr lang="en-US" sz="2150" dirty="0"/>
          </a:p>
        </p:txBody>
      </p:sp>
      <p:sp>
        <p:nvSpPr>
          <p:cNvPr id="6" name="Text 4"/>
          <p:cNvSpPr/>
          <p:nvPr/>
        </p:nvSpPr>
        <p:spPr>
          <a:xfrm>
            <a:off x="5372695" y="2579727"/>
            <a:ext cx="3898821" cy="4740593"/>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An essential feature of QKD is its ability to detect </a:t>
            </a:r>
            <a:pPr indent="0" marL="0">
              <a:lnSpc>
                <a:spcPts val="3100"/>
              </a:lnSpc>
              <a:buNone/>
            </a:pPr>
            <a:r>
              <a:rPr lang="en-US" sz="1900" b="1" dirty="0">
                <a:solidFill>
                  <a:srgbClr val="E0E4E6"/>
                </a:solidFill>
                <a:latin typeface="Barlow" pitchFamily="34" charset="0"/>
                <a:ea typeface="Barlow" pitchFamily="34" charset="-122"/>
                <a:cs typeface="Barlow" pitchFamily="34" charset="-120"/>
              </a:rPr>
              <a:t>eavesdroppers</a:t>
            </a:r>
            <a:pPr indent="0" marL="0">
              <a:lnSpc>
                <a:spcPts val="3100"/>
              </a:lnSpc>
              <a:buNone/>
            </a:pPr>
            <a:r>
              <a:rPr lang="en-US" sz="1900" dirty="0">
                <a:solidFill>
                  <a:srgbClr val="E0E4E6"/>
                </a:solidFill>
                <a:latin typeface="Barlow" pitchFamily="34" charset="0"/>
                <a:ea typeface="Barlow" pitchFamily="34" charset="-122"/>
                <a:cs typeface="Barlow" pitchFamily="34" charset="-120"/>
              </a:rPr>
              <a:t>. If a third party, traditionally called </a:t>
            </a:r>
            <a:pPr indent="0" marL="0">
              <a:lnSpc>
                <a:spcPts val="3100"/>
              </a:lnSpc>
              <a:buNone/>
            </a:pPr>
            <a:r>
              <a:rPr lang="en-US" sz="1900" b="1" dirty="0">
                <a:solidFill>
                  <a:srgbClr val="E0E4E6"/>
                </a:solidFill>
                <a:latin typeface="Barlow" pitchFamily="34" charset="0"/>
                <a:ea typeface="Barlow" pitchFamily="34" charset="-122"/>
                <a:cs typeface="Barlow" pitchFamily="34" charset="-120"/>
              </a:rPr>
              <a:t>Eve</a:t>
            </a:r>
            <a:pPr indent="0" marL="0">
              <a:lnSpc>
                <a:spcPts val="3100"/>
              </a:lnSpc>
              <a:buNone/>
            </a:pPr>
            <a:r>
              <a:rPr lang="en-US" sz="1900" dirty="0">
                <a:solidFill>
                  <a:srgbClr val="E0E4E6"/>
                </a:solidFill>
                <a:latin typeface="Barlow" pitchFamily="34" charset="0"/>
                <a:ea typeface="Barlow" pitchFamily="34" charset="-122"/>
                <a:cs typeface="Barlow" pitchFamily="34" charset="-120"/>
              </a:rPr>
              <a:t>, tries to intercept the communication, the laws of quantum mechanics dictate that Eve's measurement of the qubits will disturb their states. This disturbance will introduce errors that Alice and Bob can detect when they compare a small subset of their qubits.</a:t>
            </a:r>
            <a:endParaRPr lang="en-US" sz="1900" dirty="0"/>
          </a:p>
        </p:txBody>
      </p:sp>
      <p:sp>
        <p:nvSpPr>
          <p:cNvPr id="7" name="Text 5"/>
          <p:cNvSpPr/>
          <p:nvPr/>
        </p:nvSpPr>
        <p:spPr>
          <a:xfrm>
            <a:off x="9881354" y="1990011"/>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Key Generation</a:t>
            </a:r>
            <a:endParaRPr lang="en-US" sz="2150" dirty="0"/>
          </a:p>
        </p:txBody>
      </p:sp>
      <p:sp>
        <p:nvSpPr>
          <p:cNvPr id="8" name="Text 6"/>
          <p:cNvSpPr/>
          <p:nvPr/>
        </p:nvSpPr>
        <p:spPr>
          <a:xfrm>
            <a:off x="9881354" y="2579727"/>
            <a:ext cx="3898821" cy="3555444"/>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After verifying the presence or absence of an eavesdropper, Alice and Bob are left with a set of matching qubits. They convert these into a shared secret key, which can be used with traditional encryption algorithms like the </a:t>
            </a:r>
            <a:pPr indent="0" marL="0">
              <a:lnSpc>
                <a:spcPts val="3100"/>
              </a:lnSpc>
              <a:buNone/>
            </a:pPr>
            <a:r>
              <a:rPr lang="en-US" sz="1900" b="1" dirty="0">
                <a:solidFill>
                  <a:srgbClr val="E0E4E6"/>
                </a:solidFill>
                <a:latin typeface="Barlow" pitchFamily="34" charset="0"/>
                <a:ea typeface="Barlow" pitchFamily="34" charset="-122"/>
                <a:cs typeface="Barlow" pitchFamily="34" charset="-120"/>
              </a:rPr>
              <a:t>One-Time Pad</a:t>
            </a:r>
            <a:pPr indent="0" marL="0">
              <a:lnSpc>
                <a:spcPts val="3100"/>
              </a:lnSpc>
              <a:buNone/>
            </a:pPr>
            <a:r>
              <a:rPr lang="en-US" sz="1900" dirty="0">
                <a:solidFill>
                  <a:srgbClr val="E0E4E6"/>
                </a:solidFill>
                <a:latin typeface="Barlow" pitchFamily="34" charset="0"/>
                <a:ea typeface="Barlow" pitchFamily="34" charset="-122"/>
                <a:cs typeface="Barlow" pitchFamily="34" charset="-120"/>
              </a:rPr>
              <a:t> (the only provably secure encryption method) for secure communication.</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2024-10-21T17:26:00Z</dcterms:created>
  <dcterms:modified xsi:type="dcterms:W3CDTF">2024-10-21T17:26:00Z</dcterms:modified>
</cp:coreProperties>
</file>